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1"/>
  </p:sldMasterIdLst>
  <p:notesMasterIdLst>
    <p:notesMasterId r:id="rId15"/>
  </p:notesMasterIdLst>
  <p:sldIdLst>
    <p:sldId id="256" r:id="rId2"/>
    <p:sldId id="263" r:id="rId3"/>
    <p:sldId id="264" r:id="rId4"/>
    <p:sldId id="269" r:id="rId5"/>
    <p:sldId id="265" r:id="rId6"/>
    <p:sldId id="266" r:id="rId7"/>
    <p:sldId id="268" r:id="rId8"/>
    <p:sldId id="270" r:id="rId9"/>
    <p:sldId id="267" r:id="rId10"/>
    <p:sldId id="271" r:id="rId11"/>
    <p:sldId id="272" r:id="rId12"/>
    <p:sldId id="273" r:id="rId13"/>
    <p:sldId id="262"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164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BD7674-C6BA-43B1-91DC-5DED8E949A7A}" type="datetimeFigureOut">
              <a:rPr lang="en-ID" smtClean="0"/>
              <a:t>30/11/2025</a:t>
            </a:fld>
            <a:endParaRPr lang="en-ID"/>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559AD4-E891-49DD-9D8F-D8FBBD24A180}" type="slidenum">
              <a:rPr lang="en-ID" smtClean="0"/>
              <a:t>‹#›</a:t>
            </a:fld>
            <a:endParaRPr lang="en-ID"/>
          </a:p>
        </p:txBody>
      </p:sp>
    </p:spTree>
    <p:extLst>
      <p:ext uri="{BB962C8B-B14F-4D97-AF65-F5344CB8AC3E}">
        <p14:creationId xmlns:p14="http://schemas.microsoft.com/office/powerpoint/2010/main" val="4125721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dirty="0"/>
          </a:p>
        </p:txBody>
      </p:sp>
      <p:sp>
        <p:nvSpPr>
          <p:cNvPr id="4" name="Slide Number Placeholder 3"/>
          <p:cNvSpPr>
            <a:spLocks noGrp="1"/>
          </p:cNvSpPr>
          <p:nvPr>
            <p:ph type="sldNum" sz="quarter" idx="5"/>
          </p:nvPr>
        </p:nvSpPr>
        <p:spPr/>
        <p:txBody>
          <a:bodyPr/>
          <a:lstStyle/>
          <a:p>
            <a:fld id="{5E559AD4-E891-49DD-9D8F-D8FBBD24A180}" type="slidenum">
              <a:rPr lang="en-ID" smtClean="0"/>
              <a:t>1</a:t>
            </a:fld>
            <a:endParaRPr lang="en-ID"/>
          </a:p>
        </p:txBody>
      </p:sp>
    </p:spTree>
    <p:extLst>
      <p:ext uri="{BB962C8B-B14F-4D97-AF65-F5344CB8AC3E}">
        <p14:creationId xmlns:p14="http://schemas.microsoft.com/office/powerpoint/2010/main" val="3027384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3703950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3508115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202273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3886824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95738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7892256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24547154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2927844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4275865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1885481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508CAA-81B6-4A64-9461-0351119D07E2}" type="datetimeFigureOut">
              <a:rPr lang="id-ID" smtClean="0"/>
              <a:t>30/11/2025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20981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508CAA-81B6-4A64-9461-0351119D07E2}" type="datetimeFigureOut">
              <a:rPr lang="id-ID" smtClean="0"/>
              <a:t>30/11/2025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2400045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508CAA-81B6-4A64-9461-0351119D07E2}" type="datetimeFigureOut">
              <a:rPr lang="id-ID" smtClean="0"/>
              <a:t>30/11/2025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634798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508CAA-81B6-4A64-9461-0351119D07E2}" type="datetimeFigureOut">
              <a:rPr lang="id-ID" smtClean="0"/>
              <a:t>30/11/2025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369666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5508CAA-81B6-4A64-9461-0351119D07E2}" type="datetimeFigureOut">
              <a:rPr lang="id-ID" smtClean="0"/>
              <a:t>30/11/2025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2433765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508CAA-81B6-4A64-9461-0351119D07E2}" type="datetimeFigureOut">
              <a:rPr lang="id-ID" smtClean="0"/>
              <a:t>30/11/2025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971990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5508CAA-81B6-4A64-9461-0351119D07E2}" type="datetimeFigureOut">
              <a:rPr lang="id-ID" smtClean="0"/>
              <a:t>30/11/2025</a:t>
            </a:fld>
            <a:endParaRPr lang="id-ID"/>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41E6A14D-81B5-4652-9E52-4E69C2F694B3}" type="slidenum">
              <a:rPr lang="id-ID" smtClean="0"/>
              <a:t>‹#›</a:t>
            </a:fld>
            <a:endParaRPr lang="id-ID"/>
          </a:p>
        </p:txBody>
      </p:sp>
    </p:spTree>
    <p:extLst>
      <p:ext uri="{BB962C8B-B14F-4D97-AF65-F5344CB8AC3E}">
        <p14:creationId xmlns:p14="http://schemas.microsoft.com/office/powerpoint/2010/main" val="1331965478"/>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 id="2147483804" r:id="rId13"/>
    <p:sldLayoutId id="2147483805" r:id="rId14"/>
    <p:sldLayoutId id="2147483806" r:id="rId15"/>
    <p:sldLayoutId id="214748380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60914" y="282544"/>
            <a:ext cx="2808312" cy="288032"/>
          </a:xfrm>
        </p:spPr>
        <p:txBody>
          <a:bodyPr>
            <a:normAutofit fontScale="90000"/>
          </a:bodyPr>
          <a:lstStyle/>
          <a:p>
            <a:pPr algn="r"/>
            <a:r>
              <a:rPr lang="id-ID" sz="1800" b="1" dirty="0">
                <a:solidFill>
                  <a:srgbClr val="002060"/>
                </a:solidFill>
                <a:latin typeface="Times New Roman" panose="02020603050405020304" pitchFamily="18" charset="0"/>
                <a:cs typeface="Times New Roman" panose="02020603050405020304" pitchFamily="18" charset="0"/>
              </a:rPr>
              <a:t>PAI-Pertemuan ke 11</a:t>
            </a:r>
          </a:p>
        </p:txBody>
      </p:sp>
      <p:sp>
        <p:nvSpPr>
          <p:cNvPr id="7" name="Title 1"/>
          <p:cNvSpPr txBox="1">
            <a:spLocks/>
          </p:cNvSpPr>
          <p:nvPr/>
        </p:nvSpPr>
        <p:spPr>
          <a:xfrm>
            <a:off x="2843066" y="3534207"/>
            <a:ext cx="3755302" cy="576064"/>
          </a:xfrm>
          <a:prstGeom prst="rect">
            <a:avLst/>
          </a:prstGeom>
          <a:solidFill>
            <a:srgbClr val="0070C0"/>
          </a:solidFill>
          <a:ln>
            <a:noFill/>
          </a:ln>
          <a:effectLst>
            <a:innerShdw blurRad="63500" dist="50800" dir="8100000">
              <a:prstClr val="black">
                <a:alpha val="50000"/>
              </a:prstClr>
            </a:innerShdw>
          </a:effectLst>
        </p:spPr>
        <p:style>
          <a:lnRef idx="1">
            <a:schemeClr val="accent1"/>
          </a:lnRef>
          <a:fillRef idx="3">
            <a:schemeClr val="accent1"/>
          </a:fillRef>
          <a:effectRef idx="2">
            <a:schemeClr val="accent1"/>
          </a:effectRef>
          <a:fontRef idx="minor">
            <a:schemeClr val="lt1"/>
          </a:fontRef>
        </p:style>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id-ID" sz="3200" dirty="0">
                <a:latin typeface="Arial" pitchFamily="34" charset="0"/>
                <a:cs typeface="Arial" pitchFamily="34" charset="0"/>
              </a:rPr>
              <a:t>PUASA</a:t>
            </a:r>
          </a:p>
        </p:txBody>
      </p:sp>
      <p:sp>
        <p:nvSpPr>
          <p:cNvPr id="6" name="TextBox 5"/>
          <p:cNvSpPr txBox="1"/>
          <p:nvPr/>
        </p:nvSpPr>
        <p:spPr>
          <a:xfrm>
            <a:off x="1043607" y="4178022"/>
            <a:ext cx="7381989" cy="1754326"/>
          </a:xfrm>
          <a:prstGeom prst="rect">
            <a:avLst/>
          </a:prstGeom>
          <a:noFill/>
        </p:spPr>
        <p:txBody>
          <a:bodyPr wrap="square" rtlCol="0">
            <a:spAutoFit/>
          </a:bodyPr>
          <a:lstStyle/>
          <a:p>
            <a:r>
              <a:rPr lang="id-ID" b="1" dirty="0">
                <a:solidFill>
                  <a:schemeClr val="accent2">
                    <a:lumMod val="75000"/>
                  </a:schemeClr>
                </a:solidFill>
                <a:latin typeface="Aharoni" panose="02010803020104030203" pitchFamily="2" charset="-79"/>
                <a:cs typeface="Aharoni" panose="02010803020104030203" pitchFamily="2" charset="-79"/>
              </a:rPr>
              <a:t>Pembahasan :</a:t>
            </a:r>
          </a:p>
          <a:p>
            <a:pPr marL="342900" indent="-342900">
              <a:buAutoNum type="arabicPeriod"/>
            </a:pPr>
            <a:r>
              <a:rPr lang="id-ID" dirty="0">
                <a:solidFill>
                  <a:schemeClr val="accent2">
                    <a:lumMod val="75000"/>
                  </a:schemeClr>
                </a:solidFill>
                <a:latin typeface="Aharoni" panose="02010803020104030203" pitchFamily="2" charset="-79"/>
                <a:cs typeface="Aharoni" panose="02010803020104030203" pitchFamily="2" charset="-79"/>
              </a:rPr>
              <a:t>Pengertian Puasa</a:t>
            </a:r>
          </a:p>
          <a:p>
            <a:pPr marL="342900" indent="-342900">
              <a:buAutoNum type="arabicPeriod"/>
            </a:pPr>
            <a:r>
              <a:rPr lang="id-ID" dirty="0">
                <a:solidFill>
                  <a:schemeClr val="accent2">
                    <a:lumMod val="75000"/>
                  </a:schemeClr>
                </a:solidFill>
                <a:latin typeface="Aharoni" panose="02010803020104030203" pitchFamily="2" charset="-79"/>
                <a:cs typeface="Aharoni" panose="02010803020104030203" pitchFamily="2" charset="-79"/>
              </a:rPr>
              <a:t>Tujuan dan fungsi Puasa</a:t>
            </a:r>
          </a:p>
          <a:p>
            <a:pPr marL="342900" indent="-342900">
              <a:buAutoNum type="arabicPeriod"/>
            </a:pPr>
            <a:r>
              <a:rPr lang="id-ID" dirty="0">
                <a:solidFill>
                  <a:schemeClr val="accent2">
                    <a:lumMod val="75000"/>
                  </a:schemeClr>
                </a:solidFill>
                <a:latin typeface="Aharoni" panose="02010803020104030203" pitchFamily="2" charset="-79"/>
                <a:cs typeface="Aharoni" panose="02010803020104030203" pitchFamily="2" charset="-79"/>
              </a:rPr>
              <a:t>Macam-macam Puasa</a:t>
            </a:r>
          </a:p>
          <a:p>
            <a:pPr marL="342900" indent="-342900">
              <a:buAutoNum type="arabicPeriod"/>
            </a:pPr>
            <a:r>
              <a:rPr lang="id-ID" dirty="0">
                <a:solidFill>
                  <a:schemeClr val="accent2">
                    <a:lumMod val="75000"/>
                  </a:schemeClr>
                </a:solidFill>
                <a:latin typeface="Aharoni" panose="02010803020104030203" pitchFamily="2" charset="-79"/>
                <a:cs typeface="Aharoni" panose="02010803020104030203" pitchFamily="2" charset="-79"/>
              </a:rPr>
              <a:t>Syarat, Rukun, Sunah dan Hal yang membatalkan Puasa</a:t>
            </a:r>
          </a:p>
          <a:p>
            <a:pPr marL="342900" indent="-342900">
              <a:buAutoNum type="arabicPeriod"/>
            </a:pPr>
            <a:r>
              <a:rPr lang="id-ID" dirty="0">
                <a:solidFill>
                  <a:schemeClr val="accent2">
                    <a:lumMod val="75000"/>
                  </a:schemeClr>
                </a:solidFill>
                <a:latin typeface="Aharoni" panose="02010803020104030203" pitchFamily="2" charset="-79"/>
                <a:cs typeface="Aharoni" panose="02010803020104030203" pitchFamily="2" charset="-79"/>
              </a:rPr>
              <a:t>Berbuka dan Mengqadla Puasa</a:t>
            </a:r>
          </a:p>
        </p:txBody>
      </p:sp>
      <p:sp>
        <p:nvSpPr>
          <p:cNvPr id="8" name="Title 1"/>
          <p:cNvSpPr txBox="1">
            <a:spLocks/>
          </p:cNvSpPr>
          <p:nvPr/>
        </p:nvSpPr>
        <p:spPr>
          <a:xfrm>
            <a:off x="0" y="6044394"/>
            <a:ext cx="9143999" cy="803609"/>
          </a:xfrm>
          <a:prstGeom prst="rect">
            <a:avLst/>
          </a:prstGeom>
          <a:solidFill>
            <a:schemeClr val="accent2">
              <a:lumMod val="75000"/>
            </a:schemeClr>
          </a:solidFill>
          <a:ln>
            <a:noFill/>
          </a:ln>
          <a:scene3d>
            <a:camera prst="orthographicFront"/>
            <a:lightRig rig="freezing" dir="t">
              <a:rot lat="0" lon="0" rev="5640000"/>
            </a:lightRig>
          </a:scene3d>
          <a:sp3d>
            <a:bevelT prst="angle"/>
          </a:sp3d>
        </p:spPr>
        <p:style>
          <a:lnRef idx="3">
            <a:schemeClr val="lt1"/>
          </a:lnRef>
          <a:fillRef idx="1002">
            <a:schemeClr val="dk2"/>
          </a:fillRef>
          <a:effectRef idx="1">
            <a:schemeClr val="accent1"/>
          </a:effectRef>
          <a:fontRef idx="minor">
            <a:schemeClr val="lt1"/>
          </a:fontRef>
        </p:style>
        <p:txBody>
          <a:bodyPr vert="horz" lIns="0" tIns="0" rIns="18288" bIns="0" anchor="b">
            <a:normAutofit/>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id-ID" sz="2400" dirty="0">
                <a:solidFill>
                  <a:srgbClr val="FFFF00"/>
                </a:solidFill>
                <a:latin typeface="Algerian" pitchFamily="82" charset="0"/>
              </a:rPr>
              <a:t>Pendidikan Agama Islam</a:t>
            </a:r>
            <a:br>
              <a:rPr lang="id-ID" sz="2400" dirty="0">
                <a:solidFill>
                  <a:srgbClr val="FFFF00"/>
                </a:solidFill>
                <a:latin typeface="Algerian" pitchFamily="82" charset="0"/>
              </a:rPr>
            </a:br>
            <a:r>
              <a:rPr lang="id-ID" sz="2400" dirty="0">
                <a:solidFill>
                  <a:srgbClr val="FFFF00"/>
                </a:solidFill>
                <a:latin typeface="Algerian" pitchFamily="82" charset="0"/>
              </a:rPr>
              <a:t>Mustofa, s.pd.i, S.S.I, M.I.Kom.</a:t>
            </a:r>
          </a:p>
        </p:txBody>
      </p:sp>
      <p:pic>
        <p:nvPicPr>
          <p:cNvPr id="1026" name="Picture 2" descr="Tulisan Arab Bismillah hirohman nirohim Beserta Arti dan Maknanya"/>
          <p:cNvPicPr>
            <a:picLocks noChangeAspect="1" noChangeArrowheads="1"/>
          </p:cNvPicPr>
          <p:nvPr/>
        </p:nvPicPr>
        <p:blipFill rotWithShape="1">
          <a:blip r:embed="rId3">
            <a:extLst>
              <a:ext uri="{28A0092B-C50C-407E-A947-70E740481C1C}">
                <a14:useLocalDpi xmlns:a14="http://schemas.microsoft.com/office/drawing/2010/main" val="0"/>
              </a:ext>
            </a:extLst>
          </a:blip>
          <a:srcRect t="51544" b="25973"/>
          <a:stretch/>
        </p:blipFill>
        <p:spPr bwMode="auto">
          <a:xfrm>
            <a:off x="912527" y="878466"/>
            <a:ext cx="7456699" cy="1005360"/>
          </a:xfrm>
          <a:prstGeom prst="rect">
            <a:avLst/>
          </a:prstGeom>
          <a:ln/>
          <a:effectLst>
            <a:innerShdw blurRad="63500" dist="50800" dir="10800000">
              <a:schemeClr val="accent2">
                <a:lumMod val="60000"/>
                <a:lumOff val="40000"/>
                <a:alpha val="50000"/>
              </a:schemeClr>
            </a:innerShdw>
          </a:effectLst>
        </p:spPr>
        <p:style>
          <a:lnRef idx="2">
            <a:schemeClr val="accent3">
              <a:shade val="50000"/>
            </a:schemeClr>
          </a:lnRef>
          <a:fillRef idx="1">
            <a:schemeClr val="accent3"/>
          </a:fillRef>
          <a:effectRef idx="0">
            <a:schemeClr val="accent3"/>
          </a:effectRef>
          <a:fontRef idx="minor">
            <a:schemeClr val="lt1"/>
          </a:fontRef>
        </p:style>
      </p:pic>
      <p:pic>
        <p:nvPicPr>
          <p:cNvPr id="2050" name="Picture 2" descr="TAFSIR SURAT AL-BAQARAH AYAT 183 (At-Tafsiir Al-Wasiith)">
            <a:extLst>
              <a:ext uri="{FF2B5EF4-FFF2-40B4-BE49-F238E27FC236}">
                <a16:creationId xmlns:a16="http://schemas.microsoft.com/office/drawing/2014/main" id="{B95851E3-AFBC-5E46-77F6-3A980CF70F1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7744" y="2132856"/>
            <a:ext cx="4968552" cy="1296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1426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EC161-D92D-3A71-1CBC-27D30905C851}"/>
              </a:ext>
            </a:extLst>
          </p:cNvPr>
          <p:cNvSpPr>
            <a:spLocks noGrp="1"/>
          </p:cNvSpPr>
          <p:nvPr>
            <p:ph type="title"/>
          </p:nvPr>
        </p:nvSpPr>
        <p:spPr>
          <a:xfrm>
            <a:off x="6228184" y="112438"/>
            <a:ext cx="2226368" cy="364234"/>
          </a:xfrm>
        </p:spPr>
        <p:txBody>
          <a:bodyPr>
            <a:normAutofit/>
          </a:bodyPr>
          <a:lstStyle/>
          <a:p>
            <a:pPr algn="ctr"/>
            <a:r>
              <a:rPr lang="id-ID" sz="1600" dirty="0">
                <a:solidFill>
                  <a:srgbClr val="FF0000"/>
                </a:solidFill>
                <a:latin typeface="Algerian" panose="04020705040A02060702" pitchFamily="82" charset="0"/>
              </a:rPr>
              <a:t>Materi tambahan</a:t>
            </a:r>
            <a:endParaRPr lang="en-ID" sz="1600" dirty="0">
              <a:solidFill>
                <a:srgbClr val="FF0000"/>
              </a:solidFill>
              <a:latin typeface="Algerian" panose="04020705040A02060702" pitchFamily="82" charset="0"/>
            </a:endParaRPr>
          </a:p>
        </p:txBody>
      </p:sp>
      <p:sp>
        <p:nvSpPr>
          <p:cNvPr id="4" name="TextBox 3">
            <a:extLst>
              <a:ext uri="{FF2B5EF4-FFF2-40B4-BE49-F238E27FC236}">
                <a16:creationId xmlns:a16="http://schemas.microsoft.com/office/drawing/2014/main" id="{DD5A45B4-A0A0-979B-B3FD-D051C9D93A0E}"/>
              </a:ext>
            </a:extLst>
          </p:cNvPr>
          <p:cNvSpPr txBox="1"/>
          <p:nvPr/>
        </p:nvSpPr>
        <p:spPr>
          <a:xfrm>
            <a:off x="533672" y="525217"/>
            <a:ext cx="7920880" cy="2339102"/>
          </a:xfrm>
          <a:prstGeom prst="rect">
            <a:avLst/>
          </a:prstGeom>
          <a:noFill/>
        </p:spPr>
        <p:txBody>
          <a:bodyPr wrap="square">
            <a:spAutoFit/>
          </a:bodyPr>
          <a:lstStyle/>
          <a:p>
            <a:pPr algn="just"/>
            <a:r>
              <a:rPr lang="en-ID" sz="2000" b="1" i="0" dirty="0">
                <a:solidFill>
                  <a:srgbClr val="FF0000"/>
                </a:solidFill>
                <a:effectLst/>
                <a:latin typeface="Amiri"/>
              </a:rPr>
              <a:t>I’tikaf </a:t>
            </a:r>
            <a:endParaRPr lang="id-ID" sz="2000" b="1" i="0" dirty="0">
              <a:solidFill>
                <a:srgbClr val="FF0000"/>
              </a:solidFill>
              <a:effectLst/>
              <a:latin typeface="Amiri"/>
            </a:endParaRPr>
          </a:p>
          <a:p>
            <a:pPr algn="just"/>
            <a:r>
              <a:rPr lang="en-ID" b="0" i="0" dirty="0">
                <a:solidFill>
                  <a:srgbClr val="212121"/>
                </a:solidFill>
                <a:effectLst/>
                <a:latin typeface="Amiri"/>
              </a:rPr>
              <a:t>I’tikaf </a:t>
            </a:r>
            <a:r>
              <a:rPr lang="en-ID" b="0" i="0" dirty="0" err="1">
                <a:solidFill>
                  <a:srgbClr val="212121"/>
                </a:solidFill>
                <a:effectLst/>
                <a:latin typeface="Amiri"/>
              </a:rPr>
              <a:t>menurut</a:t>
            </a:r>
            <a:r>
              <a:rPr lang="en-ID" b="0" i="0" dirty="0">
                <a:solidFill>
                  <a:srgbClr val="212121"/>
                </a:solidFill>
                <a:effectLst/>
                <a:latin typeface="Amiri"/>
              </a:rPr>
              <a:t> </a:t>
            </a:r>
            <a:r>
              <a:rPr lang="en-ID" b="0" i="0" dirty="0" err="1">
                <a:solidFill>
                  <a:srgbClr val="212121"/>
                </a:solidFill>
                <a:effectLst/>
                <a:latin typeface="Amiri"/>
              </a:rPr>
              <a:t>pengertian</a:t>
            </a:r>
            <a:r>
              <a:rPr lang="en-ID" b="0" i="0" dirty="0">
                <a:solidFill>
                  <a:srgbClr val="212121"/>
                </a:solidFill>
                <a:effectLst/>
                <a:latin typeface="Amiri"/>
              </a:rPr>
              <a:t> </a:t>
            </a:r>
            <a:r>
              <a:rPr lang="en-ID" b="0" i="0" dirty="0" err="1">
                <a:solidFill>
                  <a:srgbClr val="212121"/>
                </a:solidFill>
                <a:effectLst/>
                <a:latin typeface="Amiri"/>
              </a:rPr>
              <a:t>bahasa</a:t>
            </a:r>
            <a:r>
              <a:rPr lang="en-ID" b="0" i="0" dirty="0">
                <a:solidFill>
                  <a:srgbClr val="212121"/>
                </a:solidFill>
                <a:effectLst/>
                <a:latin typeface="Amiri"/>
              </a:rPr>
              <a:t> </a:t>
            </a:r>
            <a:r>
              <a:rPr lang="en-ID" b="0" i="0" dirty="0" err="1">
                <a:solidFill>
                  <a:srgbClr val="212121"/>
                </a:solidFill>
                <a:effectLst/>
                <a:latin typeface="Amiri"/>
              </a:rPr>
              <a:t>berasal</a:t>
            </a:r>
            <a:r>
              <a:rPr lang="en-ID" b="0" i="0" dirty="0">
                <a:solidFill>
                  <a:srgbClr val="212121"/>
                </a:solidFill>
                <a:effectLst/>
                <a:latin typeface="Amiri"/>
              </a:rPr>
              <a:t> </a:t>
            </a:r>
            <a:r>
              <a:rPr lang="en-ID" b="0" i="0" dirty="0" err="1">
                <a:solidFill>
                  <a:srgbClr val="212121"/>
                </a:solidFill>
                <a:effectLst/>
                <a:latin typeface="Amiri"/>
              </a:rPr>
              <a:t>dari</a:t>
            </a:r>
            <a:r>
              <a:rPr lang="en-ID" b="0" i="0" dirty="0">
                <a:solidFill>
                  <a:srgbClr val="212121"/>
                </a:solidFill>
                <a:effectLst/>
                <a:latin typeface="Amiri"/>
              </a:rPr>
              <a:t> kata ‘</a:t>
            </a:r>
            <a:r>
              <a:rPr lang="en-ID" b="0" i="0" dirty="0" err="1">
                <a:solidFill>
                  <a:srgbClr val="212121"/>
                </a:solidFill>
                <a:effectLst/>
                <a:latin typeface="Amiri"/>
              </a:rPr>
              <a:t>akafa</a:t>
            </a:r>
            <a:r>
              <a:rPr lang="en-ID" b="0" i="0" dirty="0">
                <a:solidFill>
                  <a:srgbClr val="212121"/>
                </a:solidFill>
                <a:effectLst/>
                <a:latin typeface="Amiri"/>
              </a:rPr>
              <a:t>–</a:t>
            </a:r>
            <a:r>
              <a:rPr lang="en-ID" b="0" i="0" dirty="0" err="1">
                <a:solidFill>
                  <a:srgbClr val="212121"/>
                </a:solidFill>
                <a:effectLst/>
                <a:latin typeface="Amiri"/>
              </a:rPr>
              <a:t>ya’kifu</a:t>
            </a:r>
            <a:r>
              <a:rPr lang="en-ID" b="0" i="0" dirty="0">
                <a:solidFill>
                  <a:srgbClr val="212121"/>
                </a:solidFill>
                <a:effectLst/>
                <a:latin typeface="Amiri"/>
              </a:rPr>
              <a:t>–</a:t>
            </a:r>
            <a:r>
              <a:rPr lang="en-ID" b="0" i="0" dirty="0" err="1">
                <a:solidFill>
                  <a:srgbClr val="212121"/>
                </a:solidFill>
                <a:effectLst/>
                <a:latin typeface="Amiri"/>
              </a:rPr>
              <a:t>ukufan</a:t>
            </a:r>
            <a:r>
              <a:rPr lang="en-ID" b="0" i="0" dirty="0">
                <a:solidFill>
                  <a:srgbClr val="212121"/>
                </a:solidFill>
                <a:effectLst/>
                <a:latin typeface="Amiri"/>
              </a:rPr>
              <a:t>. </a:t>
            </a:r>
            <a:r>
              <a:rPr lang="en-ID" b="0" i="0" dirty="0" err="1">
                <a:solidFill>
                  <a:srgbClr val="212121"/>
                </a:solidFill>
                <a:effectLst/>
                <a:latin typeface="Amiri"/>
              </a:rPr>
              <a:t>i’tikafan</a:t>
            </a:r>
            <a:r>
              <a:rPr lang="en-ID" b="0" i="0" dirty="0">
                <a:solidFill>
                  <a:srgbClr val="212121"/>
                </a:solidFill>
                <a:effectLst/>
                <a:latin typeface="Amiri"/>
              </a:rPr>
              <a:t> </a:t>
            </a:r>
            <a:r>
              <a:rPr lang="en-ID" b="0" i="0" dirty="0" err="1">
                <a:solidFill>
                  <a:srgbClr val="212121"/>
                </a:solidFill>
                <a:effectLst/>
                <a:latin typeface="Amiri"/>
              </a:rPr>
              <a:t>artinya</a:t>
            </a:r>
            <a:r>
              <a:rPr lang="en-ID" b="0" i="0" dirty="0">
                <a:solidFill>
                  <a:srgbClr val="212121"/>
                </a:solidFill>
                <a:effectLst/>
                <a:latin typeface="Amiri"/>
              </a:rPr>
              <a:t> </a:t>
            </a:r>
            <a:r>
              <a:rPr lang="en-ID" b="0" i="0" dirty="0" err="1">
                <a:solidFill>
                  <a:srgbClr val="212121"/>
                </a:solidFill>
                <a:effectLst/>
                <a:latin typeface="Amiri"/>
              </a:rPr>
              <a:t>tetap</a:t>
            </a:r>
            <a:r>
              <a:rPr lang="en-ID" b="0" i="0" dirty="0">
                <a:solidFill>
                  <a:srgbClr val="212121"/>
                </a:solidFill>
                <a:effectLst/>
                <a:latin typeface="Amiri"/>
              </a:rPr>
              <a:t> </a:t>
            </a:r>
            <a:r>
              <a:rPr lang="en-ID" b="0" i="0" dirty="0" err="1">
                <a:solidFill>
                  <a:srgbClr val="212121"/>
                </a:solidFill>
                <a:effectLst/>
                <a:latin typeface="Amiri"/>
              </a:rPr>
              <a:t>tinggal</a:t>
            </a:r>
            <a:r>
              <a:rPr lang="en-ID" b="0" i="0" dirty="0">
                <a:solidFill>
                  <a:srgbClr val="212121"/>
                </a:solidFill>
                <a:effectLst/>
                <a:latin typeface="Amiri"/>
              </a:rPr>
              <a:t> pada </a:t>
            </a:r>
            <a:r>
              <a:rPr lang="en-ID" b="0" i="0" dirty="0" err="1">
                <a:solidFill>
                  <a:srgbClr val="212121"/>
                </a:solidFill>
                <a:effectLst/>
                <a:latin typeface="Amiri"/>
              </a:rPr>
              <a:t>suatu</a:t>
            </a:r>
            <a:r>
              <a:rPr lang="en-ID" b="0" i="0" dirty="0">
                <a:solidFill>
                  <a:srgbClr val="212121"/>
                </a:solidFill>
                <a:effectLst/>
                <a:latin typeface="Amiri"/>
              </a:rPr>
              <a:t> </a:t>
            </a:r>
            <a:r>
              <a:rPr lang="en-ID" b="0" i="0" dirty="0" err="1">
                <a:solidFill>
                  <a:srgbClr val="212121"/>
                </a:solidFill>
                <a:effectLst/>
                <a:latin typeface="Amiri"/>
              </a:rPr>
              <a:t>tempat</a:t>
            </a:r>
            <a:r>
              <a:rPr lang="en-ID" b="0" i="0" dirty="0">
                <a:solidFill>
                  <a:srgbClr val="212121"/>
                </a:solidFill>
                <a:effectLst/>
                <a:latin typeface="Amiri"/>
              </a:rPr>
              <a:t>. </a:t>
            </a:r>
            <a:endParaRPr lang="id-ID" b="0" i="0" dirty="0">
              <a:solidFill>
                <a:srgbClr val="212121"/>
              </a:solidFill>
              <a:effectLst/>
              <a:latin typeface="Amiri"/>
            </a:endParaRPr>
          </a:p>
          <a:p>
            <a:pPr algn="just"/>
            <a:endParaRPr lang="id-ID" dirty="0">
              <a:solidFill>
                <a:srgbClr val="212121"/>
              </a:solidFill>
              <a:latin typeface="Amiri"/>
            </a:endParaRPr>
          </a:p>
          <a:p>
            <a:pPr algn="just"/>
            <a:r>
              <a:rPr lang="en-ID" b="0" i="0" dirty="0" err="1">
                <a:solidFill>
                  <a:srgbClr val="212121"/>
                </a:solidFill>
                <a:effectLst/>
                <a:latin typeface="Amiri"/>
              </a:rPr>
              <a:t>Kalimat</a:t>
            </a:r>
            <a:r>
              <a:rPr lang="en-ID" b="0" i="0" dirty="0">
                <a:solidFill>
                  <a:srgbClr val="212121"/>
                </a:solidFill>
                <a:effectLst/>
                <a:latin typeface="Amiri"/>
              </a:rPr>
              <a:t> </a:t>
            </a:r>
            <a:r>
              <a:rPr lang="en-ID" b="0" i="0" dirty="0" err="1">
                <a:solidFill>
                  <a:srgbClr val="212121"/>
                </a:solidFill>
                <a:effectLst/>
                <a:latin typeface="Amiri"/>
              </a:rPr>
              <a:t>I’takafa</a:t>
            </a:r>
            <a:r>
              <a:rPr lang="en-ID" b="0" i="0" dirty="0">
                <a:solidFill>
                  <a:srgbClr val="212121"/>
                </a:solidFill>
                <a:effectLst/>
                <a:latin typeface="Amiri"/>
              </a:rPr>
              <a:t> fi al-masjid </a:t>
            </a:r>
            <a:r>
              <a:rPr lang="en-ID" b="0" i="0" dirty="0" err="1">
                <a:solidFill>
                  <a:srgbClr val="212121"/>
                </a:solidFill>
                <a:effectLst/>
                <a:latin typeface="Amiri"/>
              </a:rPr>
              <a:t>berarti</a:t>
            </a:r>
            <a:r>
              <a:rPr lang="en-ID" b="0" i="0" dirty="0">
                <a:solidFill>
                  <a:srgbClr val="212121"/>
                </a:solidFill>
                <a:effectLst/>
                <a:latin typeface="Amiri"/>
              </a:rPr>
              <a:t> “</a:t>
            </a:r>
            <a:r>
              <a:rPr lang="en-ID" b="0" i="0" dirty="0" err="1">
                <a:solidFill>
                  <a:srgbClr val="212121"/>
                </a:solidFill>
                <a:effectLst/>
                <a:latin typeface="Amiri"/>
              </a:rPr>
              <a:t>tetap</a:t>
            </a:r>
            <a:r>
              <a:rPr lang="en-ID" b="0" i="0" dirty="0">
                <a:solidFill>
                  <a:srgbClr val="212121"/>
                </a:solidFill>
                <a:effectLst/>
                <a:latin typeface="Amiri"/>
              </a:rPr>
              <a:t> </a:t>
            </a:r>
            <a:r>
              <a:rPr lang="en-ID" b="0" i="0" dirty="0" err="1">
                <a:solidFill>
                  <a:srgbClr val="212121"/>
                </a:solidFill>
                <a:effectLst/>
                <a:latin typeface="Amiri"/>
              </a:rPr>
              <a:t>tinggal</a:t>
            </a:r>
            <a:r>
              <a:rPr lang="en-ID" b="0" i="0" dirty="0">
                <a:solidFill>
                  <a:srgbClr val="212121"/>
                </a:solidFill>
                <a:effectLst/>
                <a:latin typeface="Amiri"/>
              </a:rPr>
              <a:t> </a:t>
            </a:r>
            <a:r>
              <a:rPr lang="en-ID" b="0" i="0" dirty="0" err="1">
                <a:solidFill>
                  <a:srgbClr val="212121"/>
                </a:solidFill>
                <a:effectLst/>
                <a:latin typeface="Amiri"/>
              </a:rPr>
              <a:t>atau</a:t>
            </a:r>
            <a:r>
              <a:rPr lang="en-ID" b="0" i="0" dirty="0">
                <a:solidFill>
                  <a:srgbClr val="212121"/>
                </a:solidFill>
                <a:effectLst/>
                <a:latin typeface="Amiri"/>
              </a:rPr>
              <a:t> </a:t>
            </a:r>
            <a:r>
              <a:rPr lang="en-ID" b="0" i="0" dirty="0" err="1">
                <a:solidFill>
                  <a:srgbClr val="212121"/>
                </a:solidFill>
                <a:effectLst/>
                <a:latin typeface="Amiri"/>
              </a:rPr>
              <a:t>diam</a:t>
            </a:r>
            <a:r>
              <a:rPr lang="en-ID" b="0" i="0" dirty="0">
                <a:solidFill>
                  <a:srgbClr val="212121"/>
                </a:solidFill>
                <a:effectLst/>
                <a:latin typeface="Amiri"/>
              </a:rPr>
              <a:t> di masjid”. </a:t>
            </a:r>
            <a:r>
              <a:rPr lang="en-ID" b="0" i="0" dirty="0" err="1">
                <a:solidFill>
                  <a:srgbClr val="212121"/>
                </a:solidFill>
                <a:effectLst/>
                <a:latin typeface="Amiri"/>
              </a:rPr>
              <a:t>Menurut</a:t>
            </a:r>
            <a:r>
              <a:rPr lang="en-ID" b="0" i="0" dirty="0">
                <a:solidFill>
                  <a:srgbClr val="212121"/>
                </a:solidFill>
                <a:effectLst/>
                <a:latin typeface="Amiri"/>
              </a:rPr>
              <a:t> </a:t>
            </a:r>
            <a:r>
              <a:rPr lang="en-ID" b="0" i="0" dirty="0" err="1">
                <a:solidFill>
                  <a:srgbClr val="212121"/>
                </a:solidFill>
                <a:effectLst/>
                <a:latin typeface="Amiri"/>
              </a:rPr>
              <a:t>pengertian</a:t>
            </a:r>
            <a:r>
              <a:rPr lang="en-ID" b="0" i="0" dirty="0">
                <a:solidFill>
                  <a:srgbClr val="212121"/>
                </a:solidFill>
                <a:effectLst/>
                <a:latin typeface="Amiri"/>
              </a:rPr>
              <a:t> </a:t>
            </a:r>
            <a:r>
              <a:rPr lang="en-ID" b="0" i="0" dirty="0" err="1">
                <a:solidFill>
                  <a:srgbClr val="212121"/>
                </a:solidFill>
                <a:effectLst/>
                <a:latin typeface="Amiri"/>
              </a:rPr>
              <a:t>istilah</a:t>
            </a:r>
            <a:r>
              <a:rPr lang="en-ID" b="0" i="0" dirty="0">
                <a:solidFill>
                  <a:srgbClr val="212121"/>
                </a:solidFill>
                <a:effectLst/>
                <a:latin typeface="Amiri"/>
              </a:rPr>
              <a:t> </a:t>
            </a:r>
            <a:r>
              <a:rPr lang="en-ID" b="0" i="0" dirty="0" err="1">
                <a:solidFill>
                  <a:srgbClr val="212121"/>
                </a:solidFill>
                <a:effectLst/>
                <a:latin typeface="Amiri"/>
              </a:rPr>
              <a:t>atau</a:t>
            </a:r>
            <a:r>
              <a:rPr lang="en-ID" b="0" i="0" dirty="0">
                <a:solidFill>
                  <a:srgbClr val="212121"/>
                </a:solidFill>
                <a:effectLst/>
                <a:latin typeface="Amiri"/>
              </a:rPr>
              <a:t> </a:t>
            </a:r>
            <a:r>
              <a:rPr lang="en-ID" b="0" i="0" dirty="0" err="1">
                <a:solidFill>
                  <a:srgbClr val="212121"/>
                </a:solidFill>
                <a:effectLst/>
                <a:latin typeface="Amiri"/>
              </a:rPr>
              <a:t>terminologi</a:t>
            </a:r>
            <a:r>
              <a:rPr lang="en-ID" b="0" i="0" dirty="0">
                <a:solidFill>
                  <a:srgbClr val="212121"/>
                </a:solidFill>
                <a:effectLst/>
                <a:latin typeface="Amiri"/>
              </a:rPr>
              <a:t>, i’tikaf </a:t>
            </a:r>
            <a:r>
              <a:rPr lang="en-ID" b="0" i="0" dirty="0" err="1">
                <a:solidFill>
                  <a:srgbClr val="212121"/>
                </a:solidFill>
                <a:effectLst/>
                <a:latin typeface="Amiri"/>
              </a:rPr>
              <a:t>adalah</a:t>
            </a:r>
            <a:r>
              <a:rPr lang="en-ID" b="0" i="0" dirty="0">
                <a:solidFill>
                  <a:srgbClr val="212121"/>
                </a:solidFill>
                <a:effectLst/>
                <a:latin typeface="Amiri"/>
              </a:rPr>
              <a:t> </a:t>
            </a:r>
            <a:r>
              <a:rPr lang="en-ID" b="0" i="0" dirty="0" err="1">
                <a:solidFill>
                  <a:srgbClr val="212121"/>
                </a:solidFill>
                <a:effectLst/>
                <a:latin typeface="Amiri"/>
              </a:rPr>
              <a:t>tetap</a:t>
            </a:r>
            <a:r>
              <a:rPr lang="en-ID" b="0" i="0" dirty="0">
                <a:solidFill>
                  <a:srgbClr val="212121"/>
                </a:solidFill>
                <a:effectLst/>
                <a:latin typeface="Amiri"/>
              </a:rPr>
              <a:t> </a:t>
            </a:r>
            <a:r>
              <a:rPr lang="en-ID" b="0" i="0" dirty="0" err="1">
                <a:solidFill>
                  <a:srgbClr val="212121"/>
                </a:solidFill>
                <a:effectLst/>
                <a:latin typeface="Amiri"/>
              </a:rPr>
              <a:t>diam</a:t>
            </a:r>
            <a:r>
              <a:rPr lang="en-ID" b="0" i="0" dirty="0">
                <a:solidFill>
                  <a:srgbClr val="212121"/>
                </a:solidFill>
                <a:effectLst/>
                <a:latin typeface="Amiri"/>
              </a:rPr>
              <a:t> di masjid </a:t>
            </a:r>
            <a:r>
              <a:rPr lang="en-ID" b="0" i="0" dirty="0" err="1">
                <a:solidFill>
                  <a:srgbClr val="212121"/>
                </a:solidFill>
                <a:effectLst/>
                <a:latin typeface="Amiri"/>
              </a:rPr>
              <a:t>untuk</a:t>
            </a:r>
            <a:r>
              <a:rPr lang="en-ID" b="0" i="0" dirty="0">
                <a:solidFill>
                  <a:srgbClr val="212121"/>
                </a:solidFill>
                <a:effectLst/>
                <a:latin typeface="Amiri"/>
              </a:rPr>
              <a:t> </a:t>
            </a:r>
            <a:r>
              <a:rPr lang="en-ID" b="0" i="0" dirty="0" err="1">
                <a:solidFill>
                  <a:srgbClr val="212121"/>
                </a:solidFill>
                <a:effectLst/>
                <a:latin typeface="Amiri"/>
              </a:rPr>
              <a:t>mendekatkan</a:t>
            </a:r>
            <a:r>
              <a:rPr lang="en-ID" b="0" i="0" dirty="0">
                <a:solidFill>
                  <a:srgbClr val="212121"/>
                </a:solidFill>
                <a:effectLst/>
                <a:latin typeface="Amiri"/>
              </a:rPr>
              <a:t> </a:t>
            </a:r>
            <a:r>
              <a:rPr lang="en-ID" b="0" i="0" dirty="0" err="1">
                <a:solidFill>
                  <a:srgbClr val="212121"/>
                </a:solidFill>
                <a:effectLst/>
                <a:latin typeface="Amiri"/>
              </a:rPr>
              <a:t>diri</a:t>
            </a:r>
            <a:r>
              <a:rPr lang="en-ID" b="0" i="0" dirty="0">
                <a:solidFill>
                  <a:srgbClr val="212121"/>
                </a:solidFill>
                <a:effectLst/>
                <a:latin typeface="Amiri"/>
              </a:rPr>
              <a:t> </a:t>
            </a:r>
            <a:r>
              <a:rPr lang="en-ID" b="0" i="0" dirty="0" err="1">
                <a:solidFill>
                  <a:srgbClr val="212121"/>
                </a:solidFill>
                <a:effectLst/>
                <a:latin typeface="Amiri"/>
              </a:rPr>
              <a:t>kepada</a:t>
            </a:r>
            <a:r>
              <a:rPr lang="en-ID" b="0" i="0" dirty="0">
                <a:solidFill>
                  <a:srgbClr val="212121"/>
                </a:solidFill>
                <a:effectLst/>
                <a:latin typeface="Amiri"/>
              </a:rPr>
              <a:t> Allah </a:t>
            </a:r>
            <a:r>
              <a:rPr lang="en-ID" b="0" i="0" dirty="0" err="1">
                <a:solidFill>
                  <a:srgbClr val="212121"/>
                </a:solidFill>
                <a:effectLst/>
                <a:latin typeface="Amiri"/>
              </a:rPr>
              <a:t>s.w.t.</a:t>
            </a:r>
            <a:r>
              <a:rPr lang="en-ID" b="0" i="0" dirty="0">
                <a:solidFill>
                  <a:srgbClr val="212121"/>
                </a:solidFill>
                <a:effectLst/>
                <a:latin typeface="Amiri"/>
              </a:rPr>
              <a:t> </a:t>
            </a:r>
            <a:r>
              <a:rPr lang="en-ID" b="0" i="0" dirty="0" err="1">
                <a:solidFill>
                  <a:srgbClr val="212121"/>
                </a:solidFill>
                <a:effectLst/>
                <a:latin typeface="Amiri"/>
              </a:rPr>
              <a:t>dengan</a:t>
            </a:r>
            <a:r>
              <a:rPr lang="en-ID" b="0" i="0" dirty="0">
                <a:solidFill>
                  <a:srgbClr val="212121"/>
                </a:solidFill>
                <a:effectLst/>
                <a:latin typeface="Amiri"/>
              </a:rPr>
              <a:t> </a:t>
            </a:r>
            <a:r>
              <a:rPr lang="en-ID" b="0" i="0" dirty="0" err="1">
                <a:solidFill>
                  <a:srgbClr val="212121"/>
                </a:solidFill>
                <a:effectLst/>
                <a:latin typeface="Amiri"/>
              </a:rPr>
              <a:t>beribadah</a:t>
            </a:r>
            <a:r>
              <a:rPr lang="en-ID" b="0" i="0" dirty="0">
                <a:solidFill>
                  <a:srgbClr val="212121"/>
                </a:solidFill>
                <a:effectLst/>
                <a:latin typeface="Amiri"/>
              </a:rPr>
              <a:t>, </a:t>
            </a:r>
            <a:r>
              <a:rPr lang="en-ID" b="0" i="0" dirty="0" err="1">
                <a:solidFill>
                  <a:srgbClr val="212121"/>
                </a:solidFill>
                <a:effectLst/>
                <a:latin typeface="Amiri"/>
              </a:rPr>
              <a:t>dzikir</a:t>
            </a:r>
            <a:r>
              <a:rPr lang="en-ID" b="0" i="0" dirty="0">
                <a:solidFill>
                  <a:srgbClr val="212121"/>
                </a:solidFill>
                <a:effectLst/>
                <a:latin typeface="Amiri"/>
              </a:rPr>
              <a:t>, </a:t>
            </a:r>
            <a:r>
              <a:rPr lang="en-ID" b="0" i="0" dirty="0" err="1">
                <a:solidFill>
                  <a:srgbClr val="212121"/>
                </a:solidFill>
                <a:effectLst/>
                <a:latin typeface="Amiri"/>
              </a:rPr>
              <a:t>bertasbih</a:t>
            </a:r>
            <a:r>
              <a:rPr lang="en-ID" b="0" i="0" dirty="0">
                <a:solidFill>
                  <a:srgbClr val="212121"/>
                </a:solidFill>
                <a:effectLst/>
                <a:latin typeface="Amiri"/>
              </a:rPr>
              <a:t> dan </a:t>
            </a:r>
            <a:r>
              <a:rPr lang="en-ID" b="0" i="0" dirty="0" err="1">
                <a:solidFill>
                  <a:srgbClr val="212121"/>
                </a:solidFill>
                <a:effectLst/>
                <a:latin typeface="Amiri"/>
              </a:rPr>
              <a:t>kegiatan</a:t>
            </a:r>
            <a:r>
              <a:rPr lang="en-ID" b="0" i="0" dirty="0">
                <a:solidFill>
                  <a:srgbClr val="212121"/>
                </a:solidFill>
                <a:effectLst/>
                <a:latin typeface="Amiri"/>
              </a:rPr>
              <a:t> </a:t>
            </a:r>
            <a:r>
              <a:rPr lang="en-ID" b="0" i="0" dirty="0" err="1">
                <a:solidFill>
                  <a:srgbClr val="212121"/>
                </a:solidFill>
                <a:effectLst/>
                <a:latin typeface="Amiri"/>
              </a:rPr>
              <a:t>terpuji</a:t>
            </a:r>
            <a:r>
              <a:rPr lang="en-ID" b="0" i="0" dirty="0">
                <a:solidFill>
                  <a:srgbClr val="212121"/>
                </a:solidFill>
                <a:effectLst/>
                <a:latin typeface="Amiri"/>
              </a:rPr>
              <a:t> </a:t>
            </a:r>
            <a:r>
              <a:rPr lang="en-ID" b="0" i="0" dirty="0" err="1">
                <a:solidFill>
                  <a:srgbClr val="212121"/>
                </a:solidFill>
                <a:effectLst/>
                <a:latin typeface="Amiri"/>
              </a:rPr>
              <a:t>lainnya</a:t>
            </a:r>
            <a:r>
              <a:rPr lang="en-ID" b="0" i="0" dirty="0">
                <a:solidFill>
                  <a:srgbClr val="212121"/>
                </a:solidFill>
                <a:effectLst/>
                <a:latin typeface="Amiri"/>
              </a:rPr>
              <a:t> </a:t>
            </a:r>
            <a:r>
              <a:rPr lang="en-ID" b="0" i="0" dirty="0" err="1">
                <a:solidFill>
                  <a:srgbClr val="212121"/>
                </a:solidFill>
                <a:effectLst/>
                <a:latin typeface="Amiri"/>
              </a:rPr>
              <a:t>serta</a:t>
            </a:r>
            <a:r>
              <a:rPr lang="en-ID" b="0" i="0" dirty="0">
                <a:solidFill>
                  <a:srgbClr val="212121"/>
                </a:solidFill>
                <a:effectLst/>
                <a:latin typeface="Amiri"/>
              </a:rPr>
              <a:t> </a:t>
            </a:r>
            <a:r>
              <a:rPr lang="en-ID" b="0" i="0" dirty="0" err="1">
                <a:solidFill>
                  <a:srgbClr val="212121"/>
                </a:solidFill>
                <a:effectLst/>
                <a:latin typeface="Amiri"/>
              </a:rPr>
              <a:t>menghindari</a:t>
            </a:r>
            <a:r>
              <a:rPr lang="en-ID" b="0" i="0" dirty="0">
                <a:solidFill>
                  <a:srgbClr val="212121"/>
                </a:solidFill>
                <a:effectLst/>
                <a:latin typeface="Amiri"/>
              </a:rPr>
              <a:t> </a:t>
            </a:r>
            <a:r>
              <a:rPr lang="en-ID" b="0" i="0" dirty="0" err="1">
                <a:solidFill>
                  <a:srgbClr val="212121"/>
                </a:solidFill>
                <a:effectLst/>
                <a:latin typeface="Amiri"/>
              </a:rPr>
              <a:t>perbuatan</a:t>
            </a:r>
            <a:r>
              <a:rPr lang="en-ID" b="0" i="0" dirty="0">
                <a:solidFill>
                  <a:srgbClr val="212121"/>
                </a:solidFill>
                <a:effectLst/>
                <a:latin typeface="Amiri"/>
              </a:rPr>
              <a:t> yang </a:t>
            </a:r>
            <a:r>
              <a:rPr lang="en-ID" b="0" i="0" dirty="0" err="1">
                <a:solidFill>
                  <a:srgbClr val="212121"/>
                </a:solidFill>
                <a:effectLst/>
                <a:latin typeface="Amiri"/>
              </a:rPr>
              <a:t>tercela</a:t>
            </a:r>
            <a:r>
              <a:rPr lang="en-ID" b="0" i="0" dirty="0">
                <a:solidFill>
                  <a:srgbClr val="212121"/>
                </a:solidFill>
                <a:effectLst/>
                <a:latin typeface="Amiri"/>
              </a:rPr>
              <a:t>.</a:t>
            </a:r>
            <a:endParaRPr lang="en-ID" dirty="0"/>
          </a:p>
        </p:txBody>
      </p:sp>
      <p:sp>
        <p:nvSpPr>
          <p:cNvPr id="8" name="TextBox 7">
            <a:extLst>
              <a:ext uri="{FF2B5EF4-FFF2-40B4-BE49-F238E27FC236}">
                <a16:creationId xmlns:a16="http://schemas.microsoft.com/office/drawing/2014/main" id="{4106289B-5A06-2AA5-5E91-11E8DF065EDF}"/>
              </a:ext>
            </a:extLst>
          </p:cNvPr>
          <p:cNvSpPr txBox="1"/>
          <p:nvPr/>
        </p:nvSpPr>
        <p:spPr>
          <a:xfrm>
            <a:off x="535358" y="2937403"/>
            <a:ext cx="7920880" cy="3785652"/>
          </a:xfrm>
          <a:prstGeom prst="rect">
            <a:avLst/>
          </a:prstGeom>
          <a:noFill/>
        </p:spPr>
        <p:txBody>
          <a:bodyPr wrap="square">
            <a:spAutoFit/>
          </a:bodyPr>
          <a:lstStyle/>
          <a:p>
            <a:pPr algn="just"/>
            <a:r>
              <a:rPr lang="en-ID" sz="2000" b="1" i="0" dirty="0" err="1">
                <a:solidFill>
                  <a:srgbClr val="FF0000"/>
                </a:solidFill>
                <a:effectLst/>
                <a:latin typeface="Times New Roman" panose="02020603050405020304" pitchFamily="18" charset="0"/>
                <a:cs typeface="Times New Roman" panose="02020603050405020304" pitchFamily="18" charset="0"/>
              </a:rPr>
              <a:t>Rukun</a:t>
            </a:r>
            <a:r>
              <a:rPr lang="en-ID" sz="2000" b="1" i="0" dirty="0">
                <a:solidFill>
                  <a:srgbClr val="FF0000"/>
                </a:solidFill>
                <a:effectLst/>
                <a:latin typeface="Times New Roman" panose="02020603050405020304" pitchFamily="18" charset="0"/>
                <a:cs typeface="Times New Roman" panose="02020603050405020304" pitchFamily="18" charset="0"/>
              </a:rPr>
              <a:t> dan </a:t>
            </a:r>
            <a:r>
              <a:rPr lang="en-ID" sz="2000" b="1" i="0" dirty="0" err="1">
                <a:solidFill>
                  <a:srgbClr val="FF0000"/>
                </a:solidFill>
                <a:effectLst/>
                <a:latin typeface="Times New Roman" panose="02020603050405020304" pitchFamily="18" charset="0"/>
                <a:cs typeface="Times New Roman" panose="02020603050405020304" pitchFamily="18" charset="0"/>
              </a:rPr>
              <a:t>Syarat</a:t>
            </a:r>
            <a:r>
              <a:rPr lang="en-ID" sz="2000" b="1" i="0" dirty="0">
                <a:solidFill>
                  <a:srgbClr val="FF0000"/>
                </a:solidFill>
                <a:effectLst/>
                <a:latin typeface="Times New Roman" panose="02020603050405020304" pitchFamily="18" charset="0"/>
                <a:cs typeface="Times New Roman" panose="02020603050405020304" pitchFamily="18" charset="0"/>
              </a:rPr>
              <a:t> I’tikaf </a:t>
            </a:r>
            <a:endParaRPr lang="id-ID" sz="2000" b="1" i="0" dirty="0">
              <a:solidFill>
                <a:srgbClr val="FF0000"/>
              </a:solidFill>
              <a:effectLst/>
              <a:latin typeface="Times New Roman" panose="02020603050405020304" pitchFamily="18" charset="0"/>
              <a:cs typeface="Times New Roman" panose="02020603050405020304" pitchFamily="18" charset="0"/>
            </a:endParaRPr>
          </a:p>
          <a:p>
            <a:pPr algn="just"/>
            <a:r>
              <a:rPr lang="en-ID" sz="2000" b="0" i="0" dirty="0" err="1">
                <a:solidFill>
                  <a:srgbClr val="212121"/>
                </a:solidFill>
                <a:effectLst/>
                <a:latin typeface="Times New Roman" panose="02020603050405020304" pitchFamily="18" charset="0"/>
                <a:cs typeface="Times New Roman" panose="02020603050405020304" pitchFamily="18" charset="0"/>
              </a:rPr>
              <a:t>Rukun</a:t>
            </a:r>
            <a:r>
              <a:rPr lang="en-ID" sz="2000" b="0" i="0" dirty="0">
                <a:solidFill>
                  <a:srgbClr val="212121"/>
                </a:solidFill>
                <a:effectLst/>
                <a:latin typeface="Times New Roman" panose="02020603050405020304" pitchFamily="18" charset="0"/>
                <a:cs typeface="Times New Roman" panose="02020603050405020304" pitchFamily="18" charset="0"/>
              </a:rPr>
              <a:t> i’tikaf </a:t>
            </a:r>
            <a:r>
              <a:rPr lang="en-ID" sz="2000" b="0" i="0" dirty="0" err="1">
                <a:solidFill>
                  <a:srgbClr val="212121"/>
                </a:solidFill>
                <a:effectLst/>
                <a:latin typeface="Times New Roman" panose="02020603050405020304" pitchFamily="18" charset="0"/>
                <a:cs typeface="Times New Roman" panose="02020603050405020304" pitchFamily="18" charset="0"/>
              </a:rPr>
              <a:t>terdiri</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dari</a:t>
            </a:r>
            <a:r>
              <a:rPr lang="en-ID" sz="2000" b="0" i="0" dirty="0">
                <a:solidFill>
                  <a:srgbClr val="212121"/>
                </a:solidFill>
                <a:effectLst/>
                <a:latin typeface="Times New Roman" panose="02020603050405020304" pitchFamily="18" charset="0"/>
                <a:cs typeface="Times New Roman" panose="02020603050405020304" pitchFamily="18" charset="0"/>
              </a:rPr>
              <a:t>: (1) </a:t>
            </a:r>
            <a:r>
              <a:rPr lang="en-ID" sz="2000" b="0" i="0" dirty="0" err="1">
                <a:solidFill>
                  <a:srgbClr val="212121"/>
                </a:solidFill>
                <a:effectLst/>
                <a:latin typeface="Times New Roman" panose="02020603050405020304" pitchFamily="18" charset="0"/>
                <a:cs typeface="Times New Roman" panose="02020603050405020304" pitchFamily="18" charset="0"/>
              </a:rPr>
              <a:t>Niat</a:t>
            </a:r>
            <a:r>
              <a:rPr lang="en-ID" sz="2000" b="0" i="0" dirty="0">
                <a:solidFill>
                  <a:srgbClr val="212121"/>
                </a:solidFill>
                <a:effectLst/>
                <a:latin typeface="Times New Roman" panose="02020603050405020304" pitchFamily="18" charset="0"/>
                <a:cs typeface="Times New Roman" panose="02020603050405020304" pitchFamily="18" charset="0"/>
              </a:rPr>
              <a:t> i’tikaf, </a:t>
            </a:r>
            <a:r>
              <a:rPr lang="en-ID" sz="2000" b="0" i="0" dirty="0" err="1">
                <a:solidFill>
                  <a:srgbClr val="212121"/>
                </a:solidFill>
                <a:effectLst/>
                <a:latin typeface="Times New Roman" panose="02020603050405020304" pitchFamily="18" charset="0"/>
                <a:cs typeface="Times New Roman" panose="02020603050405020304" pitchFamily="18" charset="0"/>
              </a:rPr>
              <a:t>baik</a:t>
            </a:r>
            <a:r>
              <a:rPr lang="en-ID" sz="2000" b="0" i="0" dirty="0">
                <a:solidFill>
                  <a:srgbClr val="212121"/>
                </a:solidFill>
                <a:effectLst/>
                <a:latin typeface="Times New Roman" panose="02020603050405020304" pitchFamily="18" charset="0"/>
                <a:cs typeface="Times New Roman" panose="02020603050405020304" pitchFamily="18" charset="0"/>
              </a:rPr>
              <a:t> i’tikaf sunnah </a:t>
            </a:r>
            <a:r>
              <a:rPr lang="en-ID" sz="2000" b="0" i="0" dirty="0" err="1">
                <a:solidFill>
                  <a:srgbClr val="212121"/>
                </a:solidFill>
                <a:effectLst/>
                <a:latin typeface="Times New Roman" panose="02020603050405020304" pitchFamily="18" charset="0"/>
                <a:cs typeface="Times New Roman" panose="02020603050405020304" pitchFamily="18" charset="0"/>
              </a:rPr>
              <a:t>atau</a:t>
            </a:r>
            <a:r>
              <a:rPr lang="en-ID" sz="2000" b="0" i="0" dirty="0">
                <a:solidFill>
                  <a:srgbClr val="212121"/>
                </a:solidFill>
                <a:effectLst/>
                <a:latin typeface="Times New Roman" panose="02020603050405020304" pitchFamily="18" charset="0"/>
                <a:cs typeface="Times New Roman" panose="02020603050405020304" pitchFamily="18" charset="0"/>
              </a:rPr>
              <a:t> i’tikaf </a:t>
            </a:r>
            <a:r>
              <a:rPr lang="en-ID" sz="2000" b="0" i="0" dirty="0" err="1">
                <a:solidFill>
                  <a:srgbClr val="212121"/>
                </a:solidFill>
                <a:effectLst/>
                <a:latin typeface="Times New Roman" panose="02020603050405020304" pitchFamily="18" charset="0"/>
                <a:cs typeface="Times New Roman" panose="02020603050405020304" pitchFamily="18" charset="0"/>
              </a:rPr>
              <a:t>nazar</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Bila</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seorang</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muslim</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bernazar</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akan</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melakukan</a:t>
            </a:r>
            <a:r>
              <a:rPr lang="en-ID" sz="2000" b="0" i="0" dirty="0">
                <a:solidFill>
                  <a:srgbClr val="212121"/>
                </a:solidFill>
                <a:effectLst/>
                <a:latin typeface="Times New Roman" panose="02020603050405020304" pitchFamily="18" charset="0"/>
                <a:cs typeface="Times New Roman" panose="02020603050405020304" pitchFamily="18" charset="0"/>
              </a:rPr>
              <a:t> i’tikaf, </a:t>
            </a:r>
            <a:r>
              <a:rPr lang="en-ID" sz="2000" b="0" i="0" dirty="0" err="1">
                <a:solidFill>
                  <a:srgbClr val="212121"/>
                </a:solidFill>
                <a:effectLst/>
                <a:latin typeface="Times New Roman" panose="02020603050405020304" pitchFamily="18" charset="0"/>
                <a:cs typeface="Times New Roman" panose="02020603050405020304" pitchFamily="18" charset="0"/>
              </a:rPr>
              <a:t>maka</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baginya</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wajib</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melaksanakan</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nadzar</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tersebut</a:t>
            </a:r>
            <a:r>
              <a:rPr lang="en-ID" sz="2000" b="0" i="0" dirty="0">
                <a:solidFill>
                  <a:srgbClr val="212121"/>
                </a:solidFill>
                <a:effectLst/>
                <a:latin typeface="Times New Roman" panose="02020603050405020304" pitchFamily="18" charset="0"/>
                <a:cs typeface="Times New Roman" panose="02020603050405020304" pitchFamily="18" charset="0"/>
              </a:rPr>
              <a:t> dan </a:t>
            </a:r>
            <a:r>
              <a:rPr lang="en-ID" sz="2000" b="0" i="0" dirty="0" err="1">
                <a:solidFill>
                  <a:srgbClr val="212121"/>
                </a:solidFill>
                <a:effectLst/>
                <a:latin typeface="Times New Roman" panose="02020603050405020304" pitchFamily="18" charset="0"/>
                <a:cs typeface="Times New Roman" panose="02020603050405020304" pitchFamily="18" charset="0"/>
              </a:rPr>
              <a:t>niatnya</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adalah</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niat</a:t>
            </a:r>
            <a:r>
              <a:rPr lang="en-ID" sz="2000" b="0" i="0" dirty="0">
                <a:solidFill>
                  <a:srgbClr val="212121"/>
                </a:solidFill>
                <a:effectLst/>
                <a:latin typeface="Times New Roman" panose="02020603050405020304" pitchFamily="18" charset="0"/>
                <a:cs typeface="Times New Roman" panose="02020603050405020304" pitchFamily="18" charset="0"/>
              </a:rPr>
              <a:t> i’tikaf </a:t>
            </a:r>
            <a:r>
              <a:rPr lang="en-ID" sz="2000" b="0" i="0" dirty="0" err="1">
                <a:solidFill>
                  <a:srgbClr val="212121"/>
                </a:solidFill>
                <a:effectLst/>
                <a:latin typeface="Times New Roman" panose="02020603050405020304" pitchFamily="18" charset="0"/>
                <a:cs typeface="Times New Roman" panose="02020603050405020304" pitchFamily="18" charset="0"/>
              </a:rPr>
              <a:t>untuk</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menunaikan</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nazarnya</a:t>
            </a:r>
            <a:r>
              <a:rPr lang="en-ID" sz="2000" b="0" i="0" dirty="0">
                <a:solidFill>
                  <a:srgbClr val="212121"/>
                </a:solidFill>
                <a:effectLst/>
                <a:latin typeface="Times New Roman" panose="02020603050405020304" pitchFamily="18" charset="0"/>
                <a:cs typeface="Times New Roman" panose="02020603050405020304" pitchFamily="18" charset="0"/>
              </a:rPr>
              <a:t>. (2) </a:t>
            </a:r>
            <a:r>
              <a:rPr lang="en-ID" sz="2000" b="0" i="0" dirty="0" err="1">
                <a:solidFill>
                  <a:srgbClr val="212121"/>
                </a:solidFill>
                <a:effectLst/>
                <a:latin typeface="Times New Roman" panose="02020603050405020304" pitchFamily="18" charset="0"/>
                <a:cs typeface="Times New Roman" panose="02020603050405020304" pitchFamily="18" charset="0"/>
              </a:rPr>
              <a:t>Berdiam</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diri</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dalam</a:t>
            </a:r>
            <a:r>
              <a:rPr lang="en-ID" sz="2000" b="0" i="0" dirty="0">
                <a:solidFill>
                  <a:srgbClr val="212121"/>
                </a:solidFill>
                <a:effectLst/>
                <a:latin typeface="Times New Roman" panose="02020603050405020304" pitchFamily="18" charset="0"/>
                <a:cs typeface="Times New Roman" panose="02020603050405020304" pitchFamily="18" charset="0"/>
              </a:rPr>
              <a:t> masjid, </a:t>
            </a:r>
            <a:r>
              <a:rPr lang="en-ID" sz="2000" b="0" i="0" dirty="0" err="1">
                <a:solidFill>
                  <a:srgbClr val="212121"/>
                </a:solidFill>
                <a:effectLst/>
                <a:latin typeface="Times New Roman" panose="02020603050405020304" pitchFamily="18" charset="0"/>
                <a:cs typeface="Times New Roman" panose="02020603050405020304" pitchFamily="18" charset="0"/>
              </a:rPr>
              <a:t>sebentar</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atau</a:t>
            </a:r>
            <a:r>
              <a:rPr lang="en-ID" sz="2000" b="0" i="0" dirty="0">
                <a:solidFill>
                  <a:srgbClr val="212121"/>
                </a:solidFill>
                <a:effectLst/>
                <a:latin typeface="Times New Roman" panose="02020603050405020304" pitchFamily="18" charset="0"/>
                <a:cs typeface="Times New Roman" panose="02020603050405020304" pitchFamily="18" charset="0"/>
              </a:rPr>
              <a:t> lama </a:t>
            </a:r>
            <a:r>
              <a:rPr lang="en-ID" sz="2000" b="0" i="0" dirty="0" err="1">
                <a:solidFill>
                  <a:srgbClr val="212121"/>
                </a:solidFill>
                <a:effectLst/>
                <a:latin typeface="Times New Roman" panose="02020603050405020304" pitchFamily="18" charset="0"/>
                <a:cs typeface="Times New Roman" panose="02020603050405020304" pitchFamily="18" charset="0"/>
              </a:rPr>
              <a:t>sesuai</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dengan</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keinginan</a:t>
            </a:r>
            <a:r>
              <a:rPr lang="en-ID" sz="2000" b="0" i="0" dirty="0">
                <a:solidFill>
                  <a:srgbClr val="212121"/>
                </a:solidFill>
                <a:effectLst/>
                <a:latin typeface="Times New Roman" panose="02020603050405020304" pitchFamily="18" charset="0"/>
                <a:cs typeface="Times New Roman" panose="02020603050405020304" pitchFamily="18" charset="0"/>
              </a:rPr>
              <a:t> orang yang </a:t>
            </a:r>
            <a:r>
              <a:rPr lang="en-ID" sz="2000" b="0" i="0" dirty="0" err="1">
                <a:solidFill>
                  <a:srgbClr val="212121"/>
                </a:solidFill>
                <a:effectLst/>
                <a:latin typeface="Times New Roman" panose="02020603050405020304" pitchFamily="18" charset="0"/>
                <a:cs typeface="Times New Roman" panose="02020603050405020304" pitchFamily="18" charset="0"/>
              </a:rPr>
              <a:t>beri’tikaf</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atau</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mu’takif</a:t>
            </a:r>
            <a:r>
              <a:rPr lang="en-ID" sz="2000" b="0" i="0" dirty="0">
                <a:solidFill>
                  <a:srgbClr val="212121"/>
                </a:solidFill>
                <a:effectLst/>
                <a:latin typeface="Times New Roman" panose="02020603050405020304" pitchFamily="18" charset="0"/>
                <a:cs typeface="Times New Roman" panose="02020603050405020304" pitchFamily="18" charset="0"/>
              </a:rPr>
              <a:t>. I’tikaf di masjid </a:t>
            </a:r>
            <a:r>
              <a:rPr lang="en-ID" sz="2000" b="0" i="0" dirty="0" err="1">
                <a:solidFill>
                  <a:srgbClr val="212121"/>
                </a:solidFill>
                <a:effectLst/>
                <a:latin typeface="Times New Roman" panose="02020603050405020304" pitchFamily="18" charset="0"/>
                <a:cs typeface="Times New Roman" panose="02020603050405020304" pitchFamily="18" charset="0"/>
              </a:rPr>
              <a:t>bisa</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dilakukan</a:t>
            </a:r>
            <a:r>
              <a:rPr lang="en-ID" sz="2000" b="0" i="0" dirty="0">
                <a:solidFill>
                  <a:srgbClr val="212121"/>
                </a:solidFill>
                <a:effectLst/>
                <a:latin typeface="Times New Roman" panose="02020603050405020304" pitchFamily="18" charset="0"/>
                <a:cs typeface="Times New Roman" panose="02020603050405020304" pitchFamily="18" charset="0"/>
              </a:rPr>
              <a:t> pada </a:t>
            </a:r>
            <a:r>
              <a:rPr lang="en-ID" sz="2000" b="0" i="0" dirty="0" err="1">
                <a:solidFill>
                  <a:srgbClr val="212121"/>
                </a:solidFill>
                <a:effectLst/>
                <a:latin typeface="Times New Roman" panose="02020603050405020304" pitchFamily="18" charset="0"/>
                <a:cs typeface="Times New Roman" panose="02020603050405020304" pitchFamily="18" charset="0"/>
              </a:rPr>
              <a:t>malam</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hari</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ataupun</a:t>
            </a:r>
            <a:r>
              <a:rPr lang="en-ID" sz="2000" b="0" i="0" dirty="0">
                <a:solidFill>
                  <a:srgbClr val="212121"/>
                </a:solidFill>
                <a:effectLst/>
                <a:latin typeface="Times New Roman" panose="02020603050405020304" pitchFamily="18" charset="0"/>
                <a:cs typeface="Times New Roman" panose="02020603050405020304" pitchFamily="18" charset="0"/>
              </a:rPr>
              <a:t> pada </a:t>
            </a:r>
            <a:r>
              <a:rPr lang="en-ID" sz="2000" b="0" i="0" dirty="0" err="1">
                <a:solidFill>
                  <a:srgbClr val="212121"/>
                </a:solidFill>
                <a:effectLst/>
                <a:latin typeface="Times New Roman" panose="02020603050405020304" pitchFamily="18" charset="0"/>
                <a:cs typeface="Times New Roman" panose="02020603050405020304" pitchFamily="18" charset="0"/>
              </a:rPr>
              <a:t>siang</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hari</a:t>
            </a:r>
            <a:r>
              <a:rPr lang="en-ID" sz="2000" b="0" i="0" dirty="0">
                <a:solidFill>
                  <a:srgbClr val="212121"/>
                </a:solidFill>
                <a:effectLst/>
                <a:latin typeface="Times New Roman" panose="02020603050405020304" pitchFamily="18" charset="0"/>
                <a:cs typeface="Times New Roman" panose="02020603050405020304" pitchFamily="18" charset="0"/>
              </a:rPr>
              <a:t>. </a:t>
            </a:r>
            <a:endParaRPr lang="id-ID" sz="2000" b="0" i="0" dirty="0">
              <a:solidFill>
                <a:srgbClr val="212121"/>
              </a:solidFill>
              <a:effectLst/>
              <a:latin typeface="Times New Roman" panose="02020603050405020304" pitchFamily="18" charset="0"/>
              <a:cs typeface="Times New Roman" panose="02020603050405020304" pitchFamily="18" charset="0"/>
            </a:endParaRPr>
          </a:p>
          <a:p>
            <a:pPr algn="just"/>
            <a:endParaRPr lang="id-ID" sz="2000" dirty="0">
              <a:solidFill>
                <a:srgbClr val="212121"/>
              </a:solidFill>
              <a:latin typeface="Times New Roman" panose="02020603050405020304" pitchFamily="18" charset="0"/>
              <a:cs typeface="Times New Roman" panose="02020603050405020304" pitchFamily="18" charset="0"/>
            </a:endParaRPr>
          </a:p>
          <a:p>
            <a:pPr algn="just"/>
            <a:r>
              <a:rPr lang="en-ID" sz="2000" b="1" i="0" dirty="0" err="1">
                <a:solidFill>
                  <a:srgbClr val="FF0000"/>
                </a:solidFill>
                <a:effectLst/>
                <a:latin typeface="Times New Roman" panose="02020603050405020304" pitchFamily="18" charset="0"/>
                <a:cs typeface="Times New Roman" panose="02020603050405020304" pitchFamily="18" charset="0"/>
              </a:rPr>
              <a:t>Syarat</a:t>
            </a:r>
            <a:r>
              <a:rPr lang="en-ID" sz="2000" b="1" i="0" dirty="0">
                <a:solidFill>
                  <a:srgbClr val="FF0000"/>
                </a:solidFill>
                <a:effectLst/>
                <a:latin typeface="Times New Roman" panose="02020603050405020304" pitchFamily="18" charset="0"/>
                <a:cs typeface="Times New Roman" panose="02020603050405020304" pitchFamily="18" charset="0"/>
              </a:rPr>
              <a:t> i’tikaf </a:t>
            </a:r>
            <a:r>
              <a:rPr lang="en-ID" sz="2000" b="0" i="0" dirty="0" err="1">
                <a:solidFill>
                  <a:srgbClr val="212121"/>
                </a:solidFill>
                <a:effectLst/>
                <a:latin typeface="Times New Roman" panose="02020603050405020304" pitchFamily="18" charset="0"/>
                <a:cs typeface="Times New Roman" panose="02020603050405020304" pitchFamily="18" charset="0"/>
              </a:rPr>
              <a:t>terdiri</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dari</a:t>
            </a:r>
            <a:r>
              <a:rPr lang="en-ID" sz="2000" b="0" i="0" dirty="0">
                <a:solidFill>
                  <a:srgbClr val="212121"/>
                </a:solidFill>
                <a:effectLst/>
                <a:latin typeface="Times New Roman" panose="02020603050405020304" pitchFamily="18" charset="0"/>
                <a:cs typeface="Times New Roman" panose="02020603050405020304" pitchFamily="18" charset="0"/>
              </a:rPr>
              <a:t>: (1) Muslim, </a:t>
            </a:r>
            <a:r>
              <a:rPr lang="en-ID" sz="2000" b="0" i="0" dirty="0" err="1">
                <a:solidFill>
                  <a:srgbClr val="212121"/>
                </a:solidFill>
                <a:effectLst/>
                <a:latin typeface="Times New Roman" panose="02020603050405020304" pitchFamily="18" charset="0"/>
                <a:cs typeface="Times New Roman" panose="02020603050405020304" pitchFamily="18" charset="0"/>
              </a:rPr>
              <a:t>bagi</a:t>
            </a:r>
            <a:r>
              <a:rPr lang="en-ID" sz="2000" b="0" i="0" dirty="0">
                <a:solidFill>
                  <a:srgbClr val="212121"/>
                </a:solidFill>
                <a:effectLst/>
                <a:latin typeface="Times New Roman" panose="02020603050405020304" pitchFamily="18" charset="0"/>
                <a:cs typeface="Times New Roman" panose="02020603050405020304" pitchFamily="18" charset="0"/>
              </a:rPr>
              <a:t> non-</a:t>
            </a:r>
            <a:r>
              <a:rPr lang="en-ID" sz="2000" b="0" i="0" dirty="0" err="1">
                <a:solidFill>
                  <a:srgbClr val="212121"/>
                </a:solidFill>
                <a:effectLst/>
                <a:latin typeface="Times New Roman" panose="02020603050405020304" pitchFamily="18" charset="0"/>
                <a:cs typeface="Times New Roman" panose="02020603050405020304" pitchFamily="18" charset="0"/>
              </a:rPr>
              <a:t>muslim</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tidak</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sah</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melakukan</a:t>
            </a:r>
            <a:r>
              <a:rPr lang="en-ID" sz="2000" b="0" i="0" dirty="0">
                <a:solidFill>
                  <a:srgbClr val="212121"/>
                </a:solidFill>
                <a:effectLst/>
                <a:latin typeface="Times New Roman" panose="02020603050405020304" pitchFamily="18" charset="0"/>
                <a:cs typeface="Times New Roman" panose="02020603050405020304" pitchFamily="18" charset="0"/>
              </a:rPr>
              <a:t> i’tikaf. (2) </a:t>
            </a:r>
            <a:r>
              <a:rPr lang="en-ID" sz="2000" b="0" i="0" dirty="0" err="1">
                <a:solidFill>
                  <a:srgbClr val="212121"/>
                </a:solidFill>
                <a:effectLst/>
                <a:latin typeface="Times New Roman" panose="02020603050405020304" pitchFamily="18" charset="0"/>
                <a:cs typeface="Times New Roman" panose="02020603050405020304" pitchFamily="18" charset="0"/>
              </a:rPr>
              <a:t>Berakal</a:t>
            </a:r>
            <a:r>
              <a:rPr lang="en-ID" sz="2000" b="0" i="0" dirty="0">
                <a:solidFill>
                  <a:srgbClr val="212121"/>
                </a:solidFill>
                <a:effectLst/>
                <a:latin typeface="Times New Roman" panose="02020603050405020304" pitchFamily="18" charset="0"/>
                <a:cs typeface="Times New Roman" panose="02020603050405020304" pitchFamily="18" charset="0"/>
              </a:rPr>
              <a:t>, orang yang </a:t>
            </a:r>
            <a:r>
              <a:rPr lang="en-ID" sz="2000" b="0" i="0" dirty="0" err="1">
                <a:solidFill>
                  <a:srgbClr val="212121"/>
                </a:solidFill>
                <a:effectLst/>
                <a:latin typeface="Times New Roman" panose="02020603050405020304" pitchFamily="18" charset="0"/>
                <a:cs typeface="Times New Roman" panose="02020603050405020304" pitchFamily="18" charset="0"/>
              </a:rPr>
              <a:t>tidak</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berakal</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tidak</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sah</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melaksanakan</a:t>
            </a:r>
            <a:r>
              <a:rPr lang="en-ID" sz="2000" b="0" i="0" dirty="0">
                <a:solidFill>
                  <a:srgbClr val="212121"/>
                </a:solidFill>
                <a:effectLst/>
                <a:latin typeface="Times New Roman" panose="02020603050405020304" pitchFamily="18" charset="0"/>
                <a:cs typeface="Times New Roman" panose="02020603050405020304" pitchFamily="18" charset="0"/>
              </a:rPr>
              <a:t> i’tikaf. (3) </a:t>
            </a:r>
            <a:r>
              <a:rPr lang="en-ID" sz="2000" b="0" i="0" dirty="0" err="1">
                <a:solidFill>
                  <a:srgbClr val="212121"/>
                </a:solidFill>
                <a:effectLst/>
                <a:latin typeface="Times New Roman" panose="02020603050405020304" pitchFamily="18" charset="0"/>
                <a:cs typeface="Times New Roman" panose="02020603050405020304" pitchFamily="18" charset="0"/>
              </a:rPr>
              <a:t>Suci</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dari</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hadats</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besar</a:t>
            </a:r>
            <a:r>
              <a:rPr lang="en-ID" sz="2000" b="0" i="0" dirty="0">
                <a:solidFill>
                  <a:srgbClr val="212121"/>
                </a:solidFill>
                <a:effectLst/>
                <a:latin typeface="Times New Roman" panose="02020603050405020304" pitchFamily="18" charset="0"/>
                <a:cs typeface="Times New Roman" panose="02020603050405020304" pitchFamily="18" charset="0"/>
              </a:rPr>
              <a:t>.</a:t>
            </a:r>
            <a:br>
              <a:rPr lang="en-ID" sz="2000" dirty="0">
                <a:latin typeface="Times New Roman" panose="02020603050405020304" pitchFamily="18" charset="0"/>
                <a:cs typeface="Times New Roman" panose="02020603050405020304" pitchFamily="18" charset="0"/>
              </a:rPr>
            </a:br>
            <a:endParaRPr lang="en-ID"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8701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97AC642-028E-0872-5F47-EE7C3A3182F9}"/>
              </a:ext>
            </a:extLst>
          </p:cNvPr>
          <p:cNvSpPr txBox="1"/>
          <p:nvPr/>
        </p:nvSpPr>
        <p:spPr>
          <a:xfrm>
            <a:off x="971599" y="191140"/>
            <a:ext cx="7272809" cy="6555641"/>
          </a:xfrm>
          <a:prstGeom prst="rect">
            <a:avLst/>
          </a:prstGeom>
          <a:noFill/>
        </p:spPr>
        <p:txBody>
          <a:bodyPr wrap="square">
            <a:spAutoFit/>
          </a:bodyPr>
          <a:lstStyle/>
          <a:p>
            <a:pPr algn="just"/>
            <a:r>
              <a:rPr lang="en-ID" sz="2000" b="1" i="0" dirty="0">
                <a:solidFill>
                  <a:srgbClr val="FF0000"/>
                </a:solidFill>
                <a:effectLst/>
                <a:latin typeface="Times New Roman" panose="02020603050405020304" pitchFamily="18" charset="0"/>
                <a:cs typeface="Times New Roman" panose="02020603050405020304" pitchFamily="18" charset="0"/>
              </a:rPr>
              <a:t>Hukum I'tikaf </a:t>
            </a:r>
            <a:endParaRPr lang="id-ID" sz="2000" b="1" i="0" dirty="0">
              <a:solidFill>
                <a:srgbClr val="FF0000"/>
              </a:solidFill>
              <a:effectLst/>
              <a:latin typeface="Times New Roman" panose="02020603050405020304" pitchFamily="18" charset="0"/>
              <a:cs typeface="Times New Roman" panose="02020603050405020304" pitchFamily="18" charset="0"/>
            </a:endParaRPr>
          </a:p>
          <a:p>
            <a:pPr algn="just"/>
            <a:r>
              <a:rPr lang="en-ID" sz="2000" b="0" i="0" dirty="0">
                <a:solidFill>
                  <a:srgbClr val="212121"/>
                </a:solidFill>
                <a:effectLst/>
                <a:latin typeface="Times New Roman" panose="02020603050405020304" pitchFamily="18" charset="0"/>
                <a:cs typeface="Times New Roman" panose="02020603050405020304" pitchFamily="18" charset="0"/>
              </a:rPr>
              <a:t>Hukum i’tikaf </a:t>
            </a:r>
            <a:r>
              <a:rPr lang="en-ID" sz="2000" b="0" i="0" dirty="0" err="1">
                <a:solidFill>
                  <a:srgbClr val="212121"/>
                </a:solidFill>
                <a:effectLst/>
                <a:latin typeface="Times New Roman" panose="02020603050405020304" pitchFamily="18" charset="0"/>
                <a:cs typeface="Times New Roman" panose="02020603050405020304" pitchFamily="18" charset="0"/>
              </a:rPr>
              <a:t>adalah</a:t>
            </a:r>
            <a:r>
              <a:rPr lang="en-ID" sz="2000" b="0" i="0" dirty="0">
                <a:solidFill>
                  <a:srgbClr val="212121"/>
                </a:solidFill>
                <a:effectLst/>
                <a:latin typeface="Times New Roman" panose="02020603050405020304" pitchFamily="18" charset="0"/>
                <a:cs typeface="Times New Roman" panose="02020603050405020304" pitchFamily="18" charset="0"/>
              </a:rPr>
              <a:t> sunnah, </a:t>
            </a:r>
            <a:r>
              <a:rPr lang="en-ID" sz="2000" b="0" i="0" dirty="0" err="1">
                <a:solidFill>
                  <a:srgbClr val="212121"/>
                </a:solidFill>
                <a:effectLst/>
                <a:latin typeface="Times New Roman" panose="02020603050405020304" pitchFamily="18" charset="0"/>
                <a:cs typeface="Times New Roman" panose="02020603050405020304" pitchFamily="18" charset="0"/>
              </a:rPr>
              <a:t>dapat</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dikerjakan</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setiap</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waktu</a:t>
            </a:r>
            <a:r>
              <a:rPr lang="en-ID" sz="2000" b="0" i="0" dirty="0">
                <a:solidFill>
                  <a:srgbClr val="212121"/>
                </a:solidFill>
                <a:effectLst/>
                <a:latin typeface="Times New Roman" panose="02020603050405020304" pitchFamily="18" charset="0"/>
                <a:cs typeface="Times New Roman" panose="02020603050405020304" pitchFamily="18" charset="0"/>
              </a:rPr>
              <a:t> yang </a:t>
            </a:r>
            <a:r>
              <a:rPr lang="en-ID" sz="2000" b="0" i="0" dirty="0" err="1">
                <a:solidFill>
                  <a:srgbClr val="212121"/>
                </a:solidFill>
                <a:effectLst/>
                <a:latin typeface="Times New Roman" panose="02020603050405020304" pitchFamily="18" charset="0"/>
                <a:cs typeface="Times New Roman" panose="02020603050405020304" pitchFamily="18" charset="0"/>
              </a:rPr>
              <a:t>memungkinkan</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terutama</a:t>
            </a:r>
            <a:r>
              <a:rPr lang="en-ID" sz="2000" b="0" i="0" dirty="0">
                <a:solidFill>
                  <a:srgbClr val="212121"/>
                </a:solidFill>
                <a:effectLst/>
                <a:latin typeface="Times New Roman" panose="02020603050405020304" pitchFamily="18" charset="0"/>
                <a:cs typeface="Times New Roman" panose="02020603050405020304" pitchFamily="18" charset="0"/>
              </a:rPr>
              <a:t> pada </a:t>
            </a:r>
            <a:r>
              <a:rPr lang="en-ID" sz="2000" b="0" i="0" dirty="0" err="1">
                <a:solidFill>
                  <a:srgbClr val="212121"/>
                </a:solidFill>
                <a:effectLst/>
                <a:latin typeface="Times New Roman" panose="02020603050405020304" pitchFamily="18" charset="0"/>
                <a:cs typeface="Times New Roman" panose="02020603050405020304" pitchFamily="18" charset="0"/>
              </a:rPr>
              <a:t>sepuluh</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hari</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terakhir</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dari</a:t>
            </a:r>
            <a:r>
              <a:rPr lang="en-ID" sz="2000" b="0" i="0" dirty="0">
                <a:solidFill>
                  <a:srgbClr val="212121"/>
                </a:solidFill>
                <a:effectLst/>
                <a:latin typeface="Times New Roman" panose="02020603050405020304" pitchFamily="18" charset="0"/>
                <a:cs typeface="Times New Roman" panose="02020603050405020304" pitchFamily="18" charset="0"/>
              </a:rPr>
              <a:t> </a:t>
            </a:r>
            <a:r>
              <a:rPr lang="en-ID" sz="2000" b="0" i="0" dirty="0" err="1">
                <a:solidFill>
                  <a:srgbClr val="212121"/>
                </a:solidFill>
                <a:effectLst/>
                <a:latin typeface="Times New Roman" panose="02020603050405020304" pitchFamily="18" charset="0"/>
                <a:cs typeface="Times New Roman" panose="02020603050405020304" pitchFamily="18" charset="0"/>
              </a:rPr>
              <a:t>bulan</a:t>
            </a:r>
            <a:r>
              <a:rPr lang="en-ID" sz="2000" b="0" i="0" dirty="0">
                <a:solidFill>
                  <a:srgbClr val="212121"/>
                </a:solidFill>
                <a:effectLst/>
                <a:latin typeface="Times New Roman" panose="02020603050405020304" pitchFamily="18" charset="0"/>
                <a:cs typeface="Times New Roman" panose="02020603050405020304" pitchFamily="18" charset="0"/>
              </a:rPr>
              <a:t> Ramadhan.</a:t>
            </a:r>
            <a:endParaRPr lang="id-ID" sz="2000" b="0" i="0" dirty="0">
              <a:solidFill>
                <a:srgbClr val="212121"/>
              </a:solidFill>
              <a:effectLst/>
              <a:latin typeface="Times New Roman" panose="02020603050405020304" pitchFamily="18" charset="0"/>
              <a:cs typeface="Times New Roman" panose="02020603050405020304" pitchFamily="18" charset="0"/>
            </a:endParaRPr>
          </a:p>
          <a:p>
            <a:pPr algn="just"/>
            <a:endParaRPr lang="id-ID" sz="2000" b="1" i="0" dirty="0">
              <a:solidFill>
                <a:srgbClr val="212121"/>
              </a:solidFill>
              <a:effectLst/>
              <a:latin typeface="Times New Roman" panose="02020603050405020304" pitchFamily="18" charset="0"/>
              <a:cs typeface="Times New Roman" panose="02020603050405020304" pitchFamily="18" charset="0"/>
            </a:endParaRPr>
          </a:p>
          <a:p>
            <a:pPr algn="just"/>
            <a:r>
              <a:rPr lang="en-ID" sz="2000" b="1" i="0" dirty="0">
                <a:solidFill>
                  <a:srgbClr val="212121"/>
                </a:solidFill>
                <a:effectLst/>
                <a:latin typeface="Times New Roman" panose="02020603050405020304" pitchFamily="18" charset="0"/>
                <a:cs typeface="Times New Roman" panose="02020603050405020304" pitchFamily="18" charset="0"/>
              </a:rPr>
              <a:t> </a:t>
            </a:r>
            <a:r>
              <a:rPr lang="ar-AE" sz="2000" b="1" i="0" dirty="0">
                <a:solidFill>
                  <a:srgbClr val="212121"/>
                </a:solidFill>
                <a:effectLst/>
                <a:latin typeface="Times New Roman" panose="02020603050405020304" pitchFamily="18" charset="0"/>
                <a:cs typeface="Times New Roman" panose="02020603050405020304" pitchFamily="18" charset="0"/>
              </a:rPr>
              <a:t>عَنْ عَائِشَةَ رَضِيَ اللَّهُ عَنْهَا زَوْجِ النَّبِيِّ صَلَّى اللَّهُ عَلَيْهِ وَسَلَّمَ أَنَّ النَّبِيَّ صَلَّى اللَّهُ عَلَيْهِ وَسَلَّمَ كَانَ يَعْتَكِفُ الْعَشْرَ   الْأَوَاخِرَ مِنْ رَمَضَانَ حَتَّى تَوَفَّاهُ اللَّهُ ثُمَّ اعْتَكَفَ أَزْوَاجُهُ مِنْ بَعْدِهِ </a:t>
            </a:r>
            <a:endParaRPr lang="id-ID" sz="2000" b="1" i="0" dirty="0">
              <a:solidFill>
                <a:srgbClr val="212121"/>
              </a:solidFill>
              <a:effectLst/>
              <a:latin typeface="Times New Roman" panose="02020603050405020304" pitchFamily="18" charset="0"/>
              <a:cs typeface="Times New Roman" panose="02020603050405020304" pitchFamily="18" charset="0"/>
            </a:endParaRPr>
          </a:p>
          <a:p>
            <a:pPr algn="just"/>
            <a:r>
              <a:rPr lang="en-ID" sz="2000" b="0" i="1" dirty="0">
                <a:solidFill>
                  <a:srgbClr val="212121"/>
                </a:solidFill>
                <a:effectLst/>
                <a:latin typeface="Times New Roman" panose="02020603050405020304" pitchFamily="18" charset="0"/>
                <a:cs typeface="Times New Roman" panose="02020603050405020304" pitchFamily="18" charset="0"/>
              </a:rPr>
              <a:t>Dari </a:t>
            </a:r>
            <a:r>
              <a:rPr lang="en-ID" sz="2000" b="0" i="1" dirty="0" err="1">
                <a:solidFill>
                  <a:srgbClr val="212121"/>
                </a:solidFill>
                <a:effectLst/>
                <a:latin typeface="Times New Roman" panose="02020603050405020304" pitchFamily="18" charset="0"/>
                <a:cs typeface="Times New Roman" panose="02020603050405020304" pitchFamily="18" charset="0"/>
              </a:rPr>
              <a:t>Aisyah</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r.a.</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isteri</a:t>
            </a:r>
            <a:r>
              <a:rPr lang="en-ID" sz="2000" b="0" i="1" dirty="0">
                <a:solidFill>
                  <a:srgbClr val="212121"/>
                </a:solidFill>
                <a:effectLst/>
                <a:latin typeface="Times New Roman" panose="02020603050405020304" pitchFamily="18" charset="0"/>
                <a:cs typeface="Times New Roman" panose="02020603050405020304" pitchFamily="18" charset="0"/>
              </a:rPr>
              <a:t> Nabi </a:t>
            </a:r>
            <a:r>
              <a:rPr lang="en-ID" sz="2000" b="0" i="1" dirty="0" err="1">
                <a:solidFill>
                  <a:srgbClr val="212121"/>
                </a:solidFill>
                <a:effectLst/>
                <a:latin typeface="Times New Roman" panose="02020603050405020304" pitchFamily="18" charset="0"/>
                <a:cs typeface="Times New Roman" panose="02020603050405020304" pitchFamily="18" charset="0"/>
              </a:rPr>
              <a:t>s.a.w</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menuturkan</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Sesungguhnya</a:t>
            </a:r>
            <a:r>
              <a:rPr lang="en-ID" sz="2000" b="0" i="1" dirty="0">
                <a:solidFill>
                  <a:srgbClr val="212121"/>
                </a:solidFill>
                <a:effectLst/>
                <a:latin typeface="Times New Roman" panose="02020603050405020304" pitchFamily="18" charset="0"/>
                <a:cs typeface="Times New Roman" panose="02020603050405020304" pitchFamily="18" charset="0"/>
              </a:rPr>
              <a:t> Nabi </a:t>
            </a:r>
            <a:r>
              <a:rPr lang="en-ID" sz="2000" b="0" i="1" dirty="0" err="1">
                <a:solidFill>
                  <a:srgbClr val="212121"/>
                </a:solidFill>
                <a:effectLst/>
                <a:latin typeface="Times New Roman" panose="02020603050405020304" pitchFamily="18" charset="0"/>
                <a:cs typeface="Times New Roman" panose="02020603050405020304" pitchFamily="18" charset="0"/>
              </a:rPr>
              <a:t>s.a.w</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melakukan</a:t>
            </a:r>
            <a:r>
              <a:rPr lang="en-ID" sz="2000" b="0" i="1" dirty="0">
                <a:solidFill>
                  <a:srgbClr val="212121"/>
                </a:solidFill>
                <a:effectLst/>
                <a:latin typeface="Times New Roman" panose="02020603050405020304" pitchFamily="18" charset="0"/>
                <a:cs typeface="Times New Roman" panose="02020603050405020304" pitchFamily="18" charset="0"/>
              </a:rPr>
              <a:t> i’tikaf pada </a:t>
            </a:r>
            <a:r>
              <a:rPr lang="en-ID" sz="2000" b="0" i="1" dirty="0" err="1">
                <a:solidFill>
                  <a:srgbClr val="212121"/>
                </a:solidFill>
                <a:effectLst/>
                <a:latin typeface="Times New Roman" panose="02020603050405020304" pitchFamily="18" charset="0"/>
                <a:cs typeface="Times New Roman" panose="02020603050405020304" pitchFamily="18" charset="0"/>
              </a:rPr>
              <a:t>sepu¬luh</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hari</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terakhir</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bulan</a:t>
            </a:r>
            <a:r>
              <a:rPr lang="en-ID" sz="2000" b="0" i="1" dirty="0">
                <a:solidFill>
                  <a:srgbClr val="212121"/>
                </a:solidFill>
                <a:effectLst/>
                <a:latin typeface="Times New Roman" panose="02020603050405020304" pitchFamily="18" charset="0"/>
                <a:cs typeface="Times New Roman" panose="02020603050405020304" pitchFamily="18" charset="0"/>
              </a:rPr>
              <a:t> Ramadhan </a:t>
            </a:r>
            <a:r>
              <a:rPr lang="en-ID" sz="2000" b="0" i="1" dirty="0" err="1">
                <a:solidFill>
                  <a:srgbClr val="212121"/>
                </a:solidFill>
                <a:effectLst/>
                <a:latin typeface="Times New Roman" panose="02020603050405020304" pitchFamily="18" charset="0"/>
                <a:cs typeface="Times New Roman" panose="02020603050405020304" pitchFamily="18" charset="0"/>
              </a:rPr>
              <a:t>hingga</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beliau</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wafat</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kemudian</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istri-istrinya</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mengerjakan</a:t>
            </a:r>
            <a:r>
              <a:rPr lang="en-ID" sz="2000" b="0" i="1" dirty="0">
                <a:solidFill>
                  <a:srgbClr val="212121"/>
                </a:solidFill>
                <a:effectLst/>
                <a:latin typeface="Times New Roman" panose="02020603050405020304" pitchFamily="18" charset="0"/>
                <a:cs typeface="Times New Roman" panose="02020603050405020304" pitchFamily="18" charset="0"/>
              </a:rPr>
              <a:t> i’tikaf </a:t>
            </a:r>
            <a:r>
              <a:rPr lang="en-ID" sz="2000" b="0" i="1" dirty="0" err="1">
                <a:solidFill>
                  <a:srgbClr val="212121"/>
                </a:solidFill>
                <a:effectLst/>
                <a:latin typeface="Times New Roman" panose="02020603050405020304" pitchFamily="18" charset="0"/>
                <a:cs typeface="Times New Roman" panose="02020603050405020304" pitchFamily="18" charset="0"/>
              </a:rPr>
              <a:t>sepeninggal</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beliau</a:t>
            </a:r>
            <a:r>
              <a:rPr lang="en-ID" sz="2000" b="0" i="1" dirty="0">
                <a:solidFill>
                  <a:srgbClr val="212121"/>
                </a:solidFill>
                <a:effectLst/>
                <a:latin typeface="Times New Roman" panose="02020603050405020304" pitchFamily="18" charset="0"/>
                <a:cs typeface="Times New Roman" panose="02020603050405020304" pitchFamily="18" charset="0"/>
              </a:rPr>
              <a:t>”. (Hadis </a:t>
            </a:r>
            <a:r>
              <a:rPr lang="en-ID" sz="2000" b="0" i="1" dirty="0" err="1">
                <a:solidFill>
                  <a:srgbClr val="212121"/>
                </a:solidFill>
                <a:effectLst/>
                <a:latin typeface="Times New Roman" panose="02020603050405020304" pitchFamily="18" charset="0"/>
                <a:cs typeface="Times New Roman" panose="02020603050405020304" pitchFamily="18" charset="0"/>
              </a:rPr>
              <a:t>Shahih</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riwayat</a:t>
            </a:r>
            <a:r>
              <a:rPr lang="en-ID" sz="2000" b="0" i="1" dirty="0">
                <a:solidFill>
                  <a:srgbClr val="212121"/>
                </a:solidFill>
                <a:effectLst/>
                <a:latin typeface="Times New Roman" panose="02020603050405020304" pitchFamily="18" charset="0"/>
                <a:cs typeface="Times New Roman" panose="02020603050405020304" pitchFamily="18" charset="0"/>
              </a:rPr>
              <a:t> al-Bukhari: 1886 dan Muslim: 2006).</a:t>
            </a:r>
            <a:r>
              <a:rPr lang="en-ID" sz="2000" b="0" i="0" dirty="0">
                <a:solidFill>
                  <a:srgbClr val="212121"/>
                </a:solidFill>
                <a:effectLst/>
                <a:latin typeface="Times New Roman" panose="02020603050405020304" pitchFamily="18" charset="0"/>
                <a:cs typeface="Times New Roman" panose="02020603050405020304" pitchFamily="18" charset="0"/>
              </a:rPr>
              <a:t> </a:t>
            </a:r>
            <a:endParaRPr lang="id-ID" sz="2000" b="0" i="0" dirty="0">
              <a:solidFill>
                <a:srgbClr val="212121"/>
              </a:solidFill>
              <a:effectLst/>
              <a:latin typeface="Times New Roman" panose="02020603050405020304" pitchFamily="18" charset="0"/>
              <a:cs typeface="Times New Roman" panose="02020603050405020304" pitchFamily="18" charset="0"/>
            </a:endParaRPr>
          </a:p>
          <a:p>
            <a:pPr algn="just"/>
            <a:endParaRPr lang="id-ID" sz="2000" b="1" i="0" dirty="0">
              <a:solidFill>
                <a:srgbClr val="212121"/>
              </a:solidFill>
              <a:effectLst/>
              <a:latin typeface="Times New Roman" panose="02020603050405020304" pitchFamily="18" charset="0"/>
              <a:cs typeface="Times New Roman" panose="02020603050405020304" pitchFamily="18" charset="0"/>
            </a:endParaRPr>
          </a:p>
          <a:p>
            <a:pPr algn="just"/>
            <a:r>
              <a:rPr lang="ar-AE" sz="2000" b="1" i="0" dirty="0">
                <a:solidFill>
                  <a:srgbClr val="212121"/>
                </a:solidFill>
                <a:effectLst/>
                <a:latin typeface="Times New Roman" panose="02020603050405020304" pitchFamily="18" charset="0"/>
                <a:cs typeface="Times New Roman" panose="02020603050405020304" pitchFamily="18" charset="0"/>
              </a:rPr>
              <a:t>عَنْ أُبَيِّ بْنِ كَعْبٍ أَنَّ رَسُولَ اللَّهِ صَلَّى اللَّهُ عَلَيْهِ وَسَلَّمَ كَانَ يَعْتَكِفُ فِي الْعَشْرِ الْأَوَاخِرِ مِنْ رَمَضَانَ فَسَافَرَ سَنَةً فَلَمْ   يَعْتَكِفْ فَلَمَّا كَانَ الْعَامُ الْمُقْبِلُ اعْتَكَفَ عِشْرِينَ يَوْمًا </a:t>
            </a:r>
            <a:endParaRPr lang="id-ID" sz="2000" b="1" i="0" dirty="0">
              <a:solidFill>
                <a:srgbClr val="212121"/>
              </a:solidFill>
              <a:effectLst/>
              <a:latin typeface="Times New Roman" panose="02020603050405020304" pitchFamily="18" charset="0"/>
              <a:cs typeface="Times New Roman" panose="02020603050405020304" pitchFamily="18" charset="0"/>
            </a:endParaRPr>
          </a:p>
          <a:p>
            <a:pPr algn="just"/>
            <a:endParaRPr lang="id-ID" sz="2000" b="1" i="1" dirty="0">
              <a:solidFill>
                <a:srgbClr val="212121"/>
              </a:solidFill>
              <a:effectLst/>
              <a:latin typeface="Times New Roman" panose="02020603050405020304" pitchFamily="18" charset="0"/>
              <a:cs typeface="Times New Roman" panose="02020603050405020304" pitchFamily="18" charset="0"/>
            </a:endParaRPr>
          </a:p>
          <a:p>
            <a:pPr algn="just"/>
            <a:r>
              <a:rPr lang="en-ID" sz="2000" b="0" i="1" dirty="0">
                <a:solidFill>
                  <a:srgbClr val="212121"/>
                </a:solidFill>
                <a:effectLst/>
                <a:latin typeface="Times New Roman" panose="02020603050405020304" pitchFamily="18" charset="0"/>
                <a:cs typeface="Times New Roman" panose="02020603050405020304" pitchFamily="18" charset="0"/>
              </a:rPr>
              <a:t>Dari Ubay bin </a:t>
            </a:r>
            <a:r>
              <a:rPr lang="en-ID" sz="2000" b="0" i="1" dirty="0" err="1">
                <a:solidFill>
                  <a:srgbClr val="212121"/>
                </a:solidFill>
                <a:effectLst/>
                <a:latin typeface="Times New Roman" panose="02020603050405020304" pitchFamily="18" charset="0"/>
                <a:cs typeface="Times New Roman" panose="02020603050405020304" pitchFamily="18" charset="0"/>
              </a:rPr>
              <a:t>Ka'ab</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r.a.</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berkata</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Sesungguhnya</a:t>
            </a:r>
            <a:r>
              <a:rPr lang="en-ID" sz="2000" b="0" i="1" dirty="0">
                <a:solidFill>
                  <a:srgbClr val="212121"/>
                </a:solidFill>
                <a:effectLst/>
                <a:latin typeface="Times New Roman" panose="02020603050405020304" pitchFamily="18" charset="0"/>
                <a:cs typeface="Times New Roman" panose="02020603050405020304" pitchFamily="18" charset="0"/>
              </a:rPr>
              <a:t> Rasulullah </a:t>
            </a:r>
            <a:r>
              <a:rPr lang="en-ID" sz="2000" b="0" i="1" dirty="0" err="1">
                <a:solidFill>
                  <a:srgbClr val="212121"/>
                </a:solidFill>
                <a:effectLst/>
                <a:latin typeface="Times New Roman" panose="02020603050405020304" pitchFamily="18" charset="0"/>
                <a:cs typeface="Times New Roman" panose="02020603050405020304" pitchFamily="18" charset="0"/>
              </a:rPr>
              <a:t>s.a.w</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beri’tikaf</a:t>
            </a:r>
            <a:r>
              <a:rPr lang="en-ID" sz="2000" b="0" i="1" dirty="0">
                <a:solidFill>
                  <a:srgbClr val="212121"/>
                </a:solidFill>
                <a:effectLst/>
                <a:latin typeface="Times New Roman" panose="02020603050405020304" pitchFamily="18" charset="0"/>
                <a:cs typeface="Times New Roman" panose="02020603050405020304" pitchFamily="18" charset="0"/>
              </a:rPr>
              <a:t> pada </a:t>
            </a:r>
            <a:r>
              <a:rPr lang="en-ID" sz="2000" b="0" i="1" dirty="0" err="1">
                <a:solidFill>
                  <a:srgbClr val="212121"/>
                </a:solidFill>
                <a:effectLst/>
                <a:latin typeface="Times New Roman" panose="02020603050405020304" pitchFamily="18" charset="0"/>
                <a:cs typeface="Times New Roman" panose="02020603050405020304" pitchFamily="18" charset="0"/>
              </a:rPr>
              <a:t>sepuluh</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hari</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terakhir</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dari</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bulan</a:t>
            </a:r>
            <a:r>
              <a:rPr lang="en-ID" sz="2000" b="0" i="1" dirty="0">
                <a:solidFill>
                  <a:srgbClr val="212121"/>
                </a:solidFill>
                <a:effectLst/>
                <a:latin typeface="Times New Roman" panose="02020603050405020304" pitchFamily="18" charset="0"/>
                <a:cs typeface="Times New Roman" panose="02020603050405020304" pitchFamily="18" charset="0"/>
              </a:rPr>
              <a:t> Ramadhan. </a:t>
            </a:r>
            <a:r>
              <a:rPr lang="en-ID" sz="2000" b="0" i="1" dirty="0" err="1">
                <a:solidFill>
                  <a:srgbClr val="212121"/>
                </a:solidFill>
                <a:effectLst/>
                <a:latin typeface="Times New Roman" panose="02020603050405020304" pitchFamily="18" charset="0"/>
                <a:cs typeface="Times New Roman" panose="02020603050405020304" pitchFamily="18" charset="0"/>
              </a:rPr>
              <a:t>Pernah</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selama</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satu</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tahun</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beliau</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tidak</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beri’tikaf</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lalu</a:t>
            </a:r>
            <a:r>
              <a:rPr lang="en-ID" sz="2000" b="0" i="1" dirty="0">
                <a:solidFill>
                  <a:srgbClr val="212121"/>
                </a:solidFill>
                <a:effectLst/>
                <a:latin typeface="Times New Roman" panose="02020603050405020304" pitchFamily="18" charset="0"/>
                <a:cs typeface="Times New Roman" panose="02020603050405020304" pitchFamily="18" charset="0"/>
              </a:rPr>
              <a:t> pada </a:t>
            </a:r>
            <a:r>
              <a:rPr lang="en-ID" sz="2000" b="0" i="1" dirty="0" err="1">
                <a:solidFill>
                  <a:srgbClr val="212121"/>
                </a:solidFill>
                <a:effectLst/>
                <a:latin typeface="Times New Roman" panose="02020603050405020304" pitchFamily="18" charset="0"/>
                <a:cs typeface="Times New Roman" panose="02020603050405020304" pitchFamily="18" charset="0"/>
              </a:rPr>
              <a:t>tahun</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berikutnya</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beliau</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beri’tikaf</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selama</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dua</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puluh</a:t>
            </a:r>
            <a:r>
              <a:rPr lang="en-ID" sz="2000" b="0" i="1" dirty="0">
                <a:solidFill>
                  <a:srgbClr val="212121"/>
                </a:solidFill>
                <a:effectLst/>
                <a:latin typeface="Times New Roman" panose="02020603050405020304" pitchFamily="18" charset="0"/>
                <a:cs typeface="Times New Roman" panose="02020603050405020304" pitchFamily="18" charset="0"/>
              </a:rPr>
              <a:t> </a:t>
            </a:r>
            <a:r>
              <a:rPr lang="en-ID" sz="2000" b="0" i="1" dirty="0" err="1">
                <a:solidFill>
                  <a:srgbClr val="212121"/>
                </a:solidFill>
                <a:effectLst/>
                <a:latin typeface="Times New Roman" panose="02020603050405020304" pitchFamily="18" charset="0"/>
                <a:cs typeface="Times New Roman" panose="02020603050405020304" pitchFamily="18" charset="0"/>
              </a:rPr>
              <a:t>hari</a:t>
            </a:r>
            <a:r>
              <a:rPr lang="en-ID" sz="2000" b="0" i="1" dirty="0">
                <a:solidFill>
                  <a:srgbClr val="212121"/>
                </a:solidFill>
                <a:effectLst/>
                <a:latin typeface="Times New Roman" panose="02020603050405020304" pitchFamily="18" charset="0"/>
                <a:cs typeface="Times New Roman" panose="02020603050405020304" pitchFamily="18" charset="0"/>
              </a:rPr>
              <a:t>”. (Hadis Hasan, </a:t>
            </a:r>
            <a:r>
              <a:rPr lang="en-ID" sz="2000" b="0" i="1" dirty="0" err="1">
                <a:solidFill>
                  <a:srgbClr val="212121"/>
                </a:solidFill>
                <a:effectLst/>
                <a:latin typeface="Times New Roman" panose="02020603050405020304" pitchFamily="18" charset="0"/>
                <a:cs typeface="Times New Roman" panose="02020603050405020304" pitchFamily="18" charset="0"/>
              </a:rPr>
              <a:t>riwayat</a:t>
            </a:r>
            <a:r>
              <a:rPr lang="en-ID" sz="2000" b="0" i="1" dirty="0">
                <a:solidFill>
                  <a:srgbClr val="212121"/>
                </a:solidFill>
                <a:effectLst/>
                <a:latin typeface="Times New Roman" panose="02020603050405020304" pitchFamily="18" charset="0"/>
                <a:cs typeface="Times New Roman" panose="02020603050405020304" pitchFamily="18" charset="0"/>
              </a:rPr>
              <a:t> Abu Dawud: 2107, Ibn </a:t>
            </a:r>
            <a:r>
              <a:rPr lang="en-ID" sz="2000" b="0" i="1" dirty="0" err="1">
                <a:solidFill>
                  <a:srgbClr val="212121"/>
                </a:solidFill>
                <a:effectLst/>
                <a:latin typeface="Times New Roman" panose="02020603050405020304" pitchFamily="18" charset="0"/>
                <a:cs typeface="Times New Roman" panose="02020603050405020304" pitchFamily="18" charset="0"/>
              </a:rPr>
              <a:t>Majah</a:t>
            </a:r>
            <a:r>
              <a:rPr lang="en-ID" sz="2000" b="0" i="1" dirty="0">
                <a:solidFill>
                  <a:srgbClr val="212121"/>
                </a:solidFill>
                <a:effectLst/>
                <a:latin typeface="Times New Roman" panose="02020603050405020304" pitchFamily="18" charset="0"/>
                <a:cs typeface="Times New Roman" panose="02020603050405020304" pitchFamily="18" charset="0"/>
              </a:rPr>
              <a:t>: 1760, dan Ahmad: 20317).</a:t>
            </a:r>
            <a:endParaRPr lang="en-ID" sz="20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5419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049A108-0DFA-DD10-8CB7-2045B23E68FE}"/>
              </a:ext>
            </a:extLst>
          </p:cNvPr>
          <p:cNvSpPr txBox="1"/>
          <p:nvPr/>
        </p:nvSpPr>
        <p:spPr>
          <a:xfrm>
            <a:off x="899592" y="116632"/>
            <a:ext cx="7560840" cy="6740307"/>
          </a:xfrm>
          <a:prstGeom prst="rect">
            <a:avLst/>
          </a:prstGeom>
          <a:noFill/>
        </p:spPr>
        <p:txBody>
          <a:bodyPr wrap="square">
            <a:spAutoFit/>
          </a:bodyPr>
          <a:lstStyle/>
          <a:p>
            <a:pPr algn="just"/>
            <a:r>
              <a:rPr lang="id-ID" b="1" i="0" dirty="0">
                <a:solidFill>
                  <a:srgbClr val="FF0000"/>
                </a:solidFill>
                <a:effectLst/>
                <a:latin typeface="Times New Roman" panose="02020603050405020304" pitchFamily="18" charset="0"/>
                <a:cs typeface="Times New Roman" panose="02020603050405020304" pitchFamily="18" charset="0"/>
              </a:rPr>
              <a:t>Batalnya I’tikaf</a:t>
            </a:r>
          </a:p>
          <a:p>
            <a:pPr algn="just"/>
            <a:r>
              <a:rPr lang="en-ID" b="0" i="0" dirty="0">
                <a:solidFill>
                  <a:srgbClr val="212121"/>
                </a:solidFill>
                <a:effectLst/>
                <a:latin typeface="Times New Roman" panose="02020603050405020304" pitchFamily="18" charset="0"/>
                <a:cs typeface="Times New Roman" panose="02020603050405020304" pitchFamily="18" charset="0"/>
              </a:rPr>
              <a:t>Yang </a:t>
            </a:r>
            <a:r>
              <a:rPr lang="en-ID" b="0" i="0" dirty="0" err="1">
                <a:solidFill>
                  <a:srgbClr val="212121"/>
                </a:solidFill>
                <a:effectLst/>
                <a:latin typeface="Times New Roman" panose="02020603050405020304" pitchFamily="18" charset="0"/>
                <a:cs typeface="Times New Roman" panose="02020603050405020304" pitchFamily="18" charset="0"/>
              </a:rPr>
              <a:t>Membatalkan</a:t>
            </a:r>
            <a:r>
              <a:rPr lang="en-ID" b="0" i="0" dirty="0">
                <a:solidFill>
                  <a:srgbClr val="212121"/>
                </a:solidFill>
                <a:effectLst/>
                <a:latin typeface="Times New Roman" panose="02020603050405020304" pitchFamily="18" charset="0"/>
                <a:cs typeface="Times New Roman" panose="02020603050405020304" pitchFamily="18" charset="0"/>
              </a:rPr>
              <a:t> I’tikaf </a:t>
            </a:r>
            <a:r>
              <a:rPr lang="en-ID" b="0" i="0" dirty="0" err="1">
                <a:solidFill>
                  <a:srgbClr val="212121"/>
                </a:solidFill>
                <a:effectLst/>
                <a:latin typeface="Times New Roman" panose="02020603050405020304" pitchFamily="18" charset="0"/>
                <a:cs typeface="Times New Roman" panose="02020603050405020304" pitchFamily="18" charset="0"/>
              </a:rPr>
              <a:t>I’tikaf</a:t>
            </a:r>
            <a:r>
              <a:rPr lang="en-ID" b="0" i="0" dirty="0">
                <a:solidFill>
                  <a:srgbClr val="212121"/>
                </a:solidFill>
                <a:effectLst/>
                <a:latin typeface="Times New Roman" panose="02020603050405020304" pitchFamily="18" charset="0"/>
                <a:cs typeface="Times New Roman" panose="02020603050405020304" pitchFamily="18" charset="0"/>
              </a:rPr>
              <a:t> di masjid </a:t>
            </a:r>
            <a:r>
              <a:rPr lang="en-ID" b="0" i="0" dirty="0" err="1">
                <a:solidFill>
                  <a:srgbClr val="212121"/>
                </a:solidFill>
                <a:effectLst/>
                <a:latin typeface="Times New Roman" panose="02020603050405020304" pitchFamily="18" charset="0"/>
                <a:cs typeface="Times New Roman" panose="02020603050405020304" pitchFamily="18" charset="0"/>
              </a:rPr>
              <a:t>menjadi</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batal</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disebabkan</a:t>
            </a:r>
            <a:r>
              <a:rPr lang="en-ID" b="0" i="0" dirty="0">
                <a:solidFill>
                  <a:srgbClr val="212121"/>
                </a:solidFill>
                <a:effectLst/>
                <a:latin typeface="Times New Roman" panose="02020603050405020304" pitchFamily="18" charset="0"/>
                <a:cs typeface="Times New Roman" panose="02020603050405020304" pitchFamily="18" charset="0"/>
              </a:rPr>
              <a:t> oleh: (1) </a:t>
            </a:r>
            <a:r>
              <a:rPr lang="en-ID" b="0" i="0" dirty="0" err="1">
                <a:solidFill>
                  <a:srgbClr val="212121"/>
                </a:solidFill>
                <a:effectLst/>
                <a:latin typeface="Times New Roman" panose="02020603050405020304" pitchFamily="18" charset="0"/>
                <a:cs typeface="Times New Roman" panose="02020603050405020304" pitchFamily="18" charset="0"/>
              </a:rPr>
              <a:t>Bercampur</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dengan</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istri</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berdasarkan</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firman</a:t>
            </a:r>
            <a:r>
              <a:rPr lang="en-ID" b="0" i="0" dirty="0">
                <a:solidFill>
                  <a:srgbClr val="212121"/>
                </a:solidFill>
                <a:effectLst/>
                <a:latin typeface="Times New Roman" panose="02020603050405020304" pitchFamily="18" charset="0"/>
                <a:cs typeface="Times New Roman" panose="02020603050405020304" pitchFamily="18" charset="0"/>
              </a:rPr>
              <a:t> Allah </a:t>
            </a:r>
            <a:r>
              <a:rPr lang="en-ID" b="0" i="0" dirty="0" err="1">
                <a:solidFill>
                  <a:srgbClr val="212121"/>
                </a:solidFill>
                <a:effectLst/>
                <a:latin typeface="Times New Roman" panose="02020603050405020304" pitchFamily="18" charset="0"/>
                <a:cs typeface="Times New Roman" panose="02020603050405020304" pitchFamily="18" charset="0"/>
              </a:rPr>
              <a:t>s.w.t.</a:t>
            </a:r>
            <a:r>
              <a:rPr lang="en-ID" b="0" i="0" dirty="0">
                <a:solidFill>
                  <a:srgbClr val="212121"/>
                </a:solidFill>
                <a:effectLst/>
                <a:latin typeface="Times New Roman" panose="02020603050405020304" pitchFamily="18" charset="0"/>
                <a:cs typeface="Times New Roman" panose="02020603050405020304" pitchFamily="18" charset="0"/>
              </a:rPr>
              <a:t>:</a:t>
            </a:r>
            <a:endParaRPr lang="id-ID" b="0" i="0" dirty="0">
              <a:solidFill>
                <a:srgbClr val="212121"/>
              </a:solidFill>
              <a:effectLst/>
              <a:latin typeface="Times New Roman" panose="02020603050405020304" pitchFamily="18" charset="0"/>
              <a:cs typeface="Times New Roman" panose="02020603050405020304" pitchFamily="18" charset="0"/>
            </a:endParaRPr>
          </a:p>
          <a:p>
            <a:pPr algn="just"/>
            <a:endParaRPr lang="id-ID" b="0" i="0" dirty="0">
              <a:solidFill>
                <a:srgbClr val="212121"/>
              </a:solidFill>
              <a:effectLst/>
              <a:latin typeface="Times New Roman" panose="02020603050405020304" pitchFamily="18" charset="0"/>
              <a:cs typeface="Times New Roman" panose="02020603050405020304" pitchFamily="18" charset="0"/>
            </a:endParaRPr>
          </a:p>
          <a:p>
            <a:pPr algn="just"/>
            <a:r>
              <a:rPr lang="en-ID" b="0" i="0" dirty="0">
                <a:solidFill>
                  <a:srgbClr val="212121"/>
                </a:solidFill>
                <a:effectLst/>
                <a:latin typeface="Times New Roman" panose="02020603050405020304" pitchFamily="18" charset="0"/>
                <a:cs typeface="Times New Roman" panose="02020603050405020304" pitchFamily="18" charset="0"/>
              </a:rPr>
              <a:t> </a:t>
            </a:r>
            <a:r>
              <a:rPr lang="ar-AE" b="0" i="0" dirty="0">
                <a:solidFill>
                  <a:srgbClr val="212121"/>
                </a:solidFill>
                <a:effectLst/>
                <a:latin typeface="Times New Roman" panose="02020603050405020304" pitchFamily="18" charset="0"/>
                <a:cs typeface="Times New Roman" panose="02020603050405020304" pitchFamily="18" charset="0"/>
              </a:rPr>
              <a:t>وَلَا تُبَٰشِرُوهُنَّ وَأَنتُمۡ عَٰكِفُونَ فِي ٱلۡمَسَٰجِدِۗ تِلۡكَ حُدُودُ ٱللَّهِ فَلَا تَقۡرَبُوهَاۗ كَذَٰلِكَ يُبَيِّنُ ٱللَّهُ ءَايَٰتِهِۦ لِلنَّاسِ لَعَلَّهُمۡ يَتَّقُونَ   “…</a:t>
            </a:r>
            <a:endParaRPr lang="id-ID" b="0" i="0" dirty="0">
              <a:solidFill>
                <a:srgbClr val="212121"/>
              </a:solidFill>
              <a:effectLst/>
              <a:latin typeface="Times New Roman" panose="02020603050405020304" pitchFamily="18" charset="0"/>
              <a:cs typeface="Times New Roman" panose="02020603050405020304" pitchFamily="18" charset="0"/>
            </a:endParaRPr>
          </a:p>
          <a:p>
            <a:pPr algn="just"/>
            <a:endParaRPr lang="id-ID" b="0" i="0" dirty="0">
              <a:solidFill>
                <a:srgbClr val="212121"/>
              </a:solidFill>
              <a:effectLst/>
              <a:latin typeface="Times New Roman" panose="02020603050405020304" pitchFamily="18" charset="0"/>
              <a:cs typeface="Times New Roman" panose="02020603050405020304" pitchFamily="18" charset="0"/>
            </a:endParaRPr>
          </a:p>
          <a:p>
            <a:pPr algn="just"/>
            <a:r>
              <a:rPr lang="en-ID" b="0" i="1" dirty="0">
                <a:solidFill>
                  <a:srgbClr val="212121"/>
                </a:solidFill>
                <a:effectLst/>
                <a:latin typeface="Times New Roman" panose="02020603050405020304" pitchFamily="18" charset="0"/>
                <a:cs typeface="Times New Roman" panose="02020603050405020304" pitchFamily="18" charset="0"/>
              </a:rPr>
              <a:t>Dan </a:t>
            </a:r>
            <a:r>
              <a:rPr lang="en-ID" b="0" i="1" dirty="0" err="1">
                <a:solidFill>
                  <a:srgbClr val="212121"/>
                </a:solidFill>
                <a:effectLst/>
                <a:latin typeface="Times New Roman" panose="02020603050405020304" pitchFamily="18" charset="0"/>
                <a:cs typeface="Times New Roman" panose="02020603050405020304" pitchFamily="18" charset="0"/>
              </a:rPr>
              <a:t>janganlah</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kamu</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campuri</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mereka</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istrimu</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itu</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sedang</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kamu</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beri’tikaf</a:t>
            </a:r>
            <a:r>
              <a:rPr lang="en-ID" b="0" i="1" dirty="0">
                <a:solidFill>
                  <a:srgbClr val="212121"/>
                </a:solidFill>
                <a:effectLst/>
                <a:latin typeface="Times New Roman" panose="02020603050405020304" pitchFamily="18" charset="0"/>
                <a:cs typeface="Times New Roman" panose="02020603050405020304" pitchFamily="18" charset="0"/>
              </a:rPr>
              <a:t> di masjid, </a:t>
            </a:r>
            <a:r>
              <a:rPr lang="en-ID" b="0" i="1" dirty="0" err="1">
                <a:solidFill>
                  <a:srgbClr val="212121"/>
                </a:solidFill>
                <a:effectLst/>
                <a:latin typeface="Times New Roman" panose="02020603050405020304" pitchFamily="18" charset="0"/>
                <a:cs typeface="Times New Roman" panose="02020603050405020304" pitchFamily="18" charset="0"/>
              </a:rPr>
              <a:t>itulah</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ketuntuan</a:t>
            </a:r>
            <a:r>
              <a:rPr lang="en-ID" b="0" i="1" dirty="0">
                <a:solidFill>
                  <a:srgbClr val="212121"/>
                </a:solidFill>
                <a:effectLst/>
                <a:latin typeface="Times New Roman" panose="02020603050405020304" pitchFamily="18" charset="0"/>
                <a:cs typeface="Times New Roman" panose="02020603050405020304" pitchFamily="18" charset="0"/>
              </a:rPr>
              <a:t> Allah, </a:t>
            </a:r>
            <a:r>
              <a:rPr lang="en-ID" b="0" i="1" dirty="0" err="1">
                <a:solidFill>
                  <a:srgbClr val="212121"/>
                </a:solidFill>
                <a:effectLst/>
                <a:latin typeface="Times New Roman" panose="02020603050405020304" pitchFamily="18" charset="0"/>
                <a:cs typeface="Times New Roman" panose="02020603050405020304" pitchFamily="18" charset="0"/>
              </a:rPr>
              <a:t>maka</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janganlah</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kamu</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mendekatinya</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Demikianlah</a:t>
            </a:r>
            <a:r>
              <a:rPr lang="en-ID" b="0" i="1" dirty="0">
                <a:solidFill>
                  <a:srgbClr val="212121"/>
                </a:solidFill>
                <a:effectLst/>
                <a:latin typeface="Times New Roman" panose="02020603050405020304" pitchFamily="18" charset="0"/>
                <a:cs typeface="Times New Roman" panose="02020603050405020304" pitchFamily="18" charset="0"/>
              </a:rPr>
              <a:t> Allah </a:t>
            </a:r>
            <a:r>
              <a:rPr lang="en-ID" b="0" i="1" dirty="0" err="1">
                <a:solidFill>
                  <a:srgbClr val="212121"/>
                </a:solidFill>
                <a:effectLst/>
                <a:latin typeface="Times New Roman" panose="02020603050405020304" pitchFamily="18" charset="0"/>
                <a:cs typeface="Times New Roman" panose="02020603050405020304" pitchFamily="18" charset="0"/>
              </a:rPr>
              <a:t>menerangkan</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ayat</a:t>
            </a:r>
            <a:r>
              <a:rPr lang="en-ID" b="0" i="1" dirty="0">
                <a:solidFill>
                  <a:srgbClr val="212121"/>
                </a:solidFill>
                <a:effectLst/>
                <a:latin typeface="Times New Roman" panose="02020603050405020304" pitchFamily="18" charset="0"/>
                <a:cs typeface="Times New Roman" panose="02020603050405020304" pitchFamily="18" charset="0"/>
              </a:rPr>
              <a:t>-</a:t>
            </a:r>
            <a:r>
              <a:rPr lang="en-ID" b="0" i="1" dirty="0" err="1">
                <a:solidFill>
                  <a:srgbClr val="212121"/>
                </a:solidFill>
                <a:effectLst/>
                <a:latin typeface="Times New Roman" panose="02020603050405020304" pitchFamily="18" charset="0"/>
                <a:cs typeface="Times New Roman" panose="02020603050405020304" pitchFamily="18" charset="0"/>
              </a:rPr>
              <a:t>ayat</a:t>
            </a:r>
            <a:r>
              <a:rPr lang="en-ID" b="0" i="1" dirty="0">
                <a:solidFill>
                  <a:srgbClr val="212121"/>
                </a:solidFill>
                <a:effectLst/>
                <a:latin typeface="Times New Roman" panose="02020603050405020304" pitchFamily="18" charset="0"/>
                <a:cs typeface="Times New Roman" panose="02020603050405020304" pitchFamily="18" charset="0"/>
              </a:rPr>
              <a:t>-Nya </a:t>
            </a:r>
            <a:r>
              <a:rPr lang="en-ID" b="0" i="1" dirty="0" err="1">
                <a:solidFill>
                  <a:srgbClr val="212121"/>
                </a:solidFill>
                <a:effectLst/>
                <a:latin typeface="Times New Roman" panose="02020603050405020304" pitchFamily="18" charset="0"/>
                <a:cs typeface="Times New Roman" panose="02020603050405020304" pitchFamily="18" charset="0"/>
              </a:rPr>
              <a:t>kepada</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manusia</a:t>
            </a:r>
            <a:r>
              <a:rPr lang="en-ID" b="0" i="1" dirty="0">
                <a:solidFill>
                  <a:srgbClr val="212121"/>
                </a:solidFill>
                <a:effectLst/>
                <a:latin typeface="Times New Roman" panose="02020603050405020304" pitchFamily="18" charset="0"/>
                <a:cs typeface="Times New Roman" panose="02020603050405020304" pitchFamily="18" charset="0"/>
              </a:rPr>
              <a:t> agar </a:t>
            </a:r>
            <a:r>
              <a:rPr lang="en-ID" b="0" i="1" dirty="0" err="1">
                <a:solidFill>
                  <a:srgbClr val="212121"/>
                </a:solidFill>
                <a:effectLst/>
                <a:latin typeface="Times New Roman" panose="02020603050405020304" pitchFamily="18" charset="0"/>
                <a:cs typeface="Times New Roman" panose="02020603050405020304" pitchFamily="18" charset="0"/>
              </a:rPr>
              <a:t>mereka</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bertakwa</a:t>
            </a:r>
            <a:r>
              <a:rPr lang="en-ID" b="0" i="1" dirty="0">
                <a:solidFill>
                  <a:srgbClr val="212121"/>
                </a:solidFill>
                <a:effectLst/>
                <a:latin typeface="Times New Roman" panose="02020603050405020304" pitchFamily="18" charset="0"/>
                <a:cs typeface="Times New Roman" panose="02020603050405020304" pitchFamily="18" charset="0"/>
              </a:rPr>
              <a:t>”. (QS. al-Baqarah, 2:187).</a:t>
            </a:r>
            <a:r>
              <a:rPr lang="en-ID" b="0" i="0" dirty="0">
                <a:solidFill>
                  <a:srgbClr val="212121"/>
                </a:solidFill>
                <a:effectLst/>
                <a:latin typeface="Times New Roman" panose="02020603050405020304" pitchFamily="18" charset="0"/>
                <a:cs typeface="Times New Roman" panose="02020603050405020304" pitchFamily="18" charset="0"/>
              </a:rPr>
              <a:t> </a:t>
            </a:r>
            <a:endParaRPr lang="id-ID" b="0" i="0" dirty="0">
              <a:solidFill>
                <a:srgbClr val="212121"/>
              </a:solidFill>
              <a:effectLst/>
              <a:latin typeface="Times New Roman" panose="02020603050405020304" pitchFamily="18" charset="0"/>
              <a:cs typeface="Times New Roman" panose="02020603050405020304" pitchFamily="18" charset="0"/>
            </a:endParaRPr>
          </a:p>
          <a:p>
            <a:pPr algn="just"/>
            <a:r>
              <a:rPr lang="en-ID" b="0" i="0" dirty="0">
                <a:solidFill>
                  <a:srgbClr val="212121"/>
                </a:solidFill>
                <a:effectLst/>
                <a:latin typeface="Times New Roman" panose="02020603050405020304" pitchFamily="18" charset="0"/>
                <a:cs typeface="Times New Roman" panose="02020603050405020304" pitchFamily="18" charset="0"/>
              </a:rPr>
              <a:t>(2) </a:t>
            </a:r>
            <a:r>
              <a:rPr lang="en-ID" b="0" i="0" dirty="0" err="1">
                <a:solidFill>
                  <a:srgbClr val="212121"/>
                </a:solidFill>
                <a:effectLst/>
                <a:latin typeface="Times New Roman" panose="02020603050405020304" pitchFamily="18" charset="0"/>
                <a:cs typeface="Times New Roman" panose="02020603050405020304" pitchFamily="18" charset="0"/>
              </a:rPr>
              <a:t>Keluar</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dari</a:t>
            </a:r>
            <a:r>
              <a:rPr lang="en-ID" b="0" i="0" dirty="0">
                <a:solidFill>
                  <a:srgbClr val="212121"/>
                </a:solidFill>
                <a:effectLst/>
                <a:latin typeface="Times New Roman" panose="02020603050405020304" pitchFamily="18" charset="0"/>
                <a:cs typeface="Times New Roman" panose="02020603050405020304" pitchFamily="18" charset="0"/>
              </a:rPr>
              <a:t> masjid </a:t>
            </a:r>
            <a:r>
              <a:rPr lang="en-ID" b="0" i="0" dirty="0" err="1">
                <a:solidFill>
                  <a:srgbClr val="212121"/>
                </a:solidFill>
                <a:effectLst/>
                <a:latin typeface="Times New Roman" panose="02020603050405020304" pitchFamily="18" charset="0"/>
                <a:cs typeface="Times New Roman" panose="02020603050405020304" pitchFamily="18" charset="0"/>
              </a:rPr>
              <a:t>tanpa</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uzur</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atau</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halangan</a:t>
            </a:r>
            <a:r>
              <a:rPr lang="en-ID" b="0" i="0" dirty="0">
                <a:solidFill>
                  <a:srgbClr val="212121"/>
                </a:solidFill>
                <a:effectLst/>
                <a:latin typeface="Times New Roman" panose="02020603050405020304" pitchFamily="18" charset="0"/>
                <a:cs typeface="Times New Roman" panose="02020603050405020304" pitchFamily="18" charset="0"/>
              </a:rPr>
              <a:t> yang </a:t>
            </a:r>
            <a:r>
              <a:rPr lang="en-ID" b="0" i="0" dirty="0" err="1">
                <a:solidFill>
                  <a:srgbClr val="212121"/>
                </a:solidFill>
                <a:effectLst/>
                <a:latin typeface="Times New Roman" panose="02020603050405020304" pitchFamily="18" charset="0"/>
                <a:cs typeface="Times New Roman" panose="02020603050405020304" pitchFamily="18" charset="0"/>
              </a:rPr>
              <a:t>dibolehkan</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syariat</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Tetapi</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bila</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keluar</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dari</a:t>
            </a:r>
            <a:r>
              <a:rPr lang="en-ID" b="0" i="0" dirty="0">
                <a:solidFill>
                  <a:srgbClr val="212121"/>
                </a:solidFill>
                <a:effectLst/>
                <a:latin typeface="Times New Roman" panose="02020603050405020304" pitchFamily="18" charset="0"/>
                <a:cs typeface="Times New Roman" panose="02020603050405020304" pitchFamily="18" charset="0"/>
              </a:rPr>
              <a:t> masjid </a:t>
            </a:r>
            <a:r>
              <a:rPr lang="en-ID" b="0" i="0" dirty="0" err="1">
                <a:solidFill>
                  <a:srgbClr val="212121"/>
                </a:solidFill>
                <a:effectLst/>
                <a:latin typeface="Times New Roman" panose="02020603050405020304" pitchFamily="18" charset="0"/>
                <a:cs typeface="Times New Roman" panose="02020603050405020304" pitchFamily="18" charset="0"/>
              </a:rPr>
              <a:t>karena</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ada</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uzur</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misalnya</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buang</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hajat</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atau</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buang</a:t>
            </a:r>
            <a:r>
              <a:rPr lang="en-ID" b="0" i="0" dirty="0">
                <a:solidFill>
                  <a:srgbClr val="212121"/>
                </a:solidFill>
                <a:effectLst/>
                <a:latin typeface="Times New Roman" panose="02020603050405020304" pitchFamily="18" charset="0"/>
                <a:cs typeface="Times New Roman" panose="02020603050405020304" pitchFamily="18" charset="0"/>
              </a:rPr>
              <a:t> air </a:t>
            </a:r>
            <a:r>
              <a:rPr lang="en-ID" b="0" i="0" dirty="0" err="1">
                <a:solidFill>
                  <a:srgbClr val="212121"/>
                </a:solidFill>
                <a:effectLst/>
                <a:latin typeface="Times New Roman" panose="02020603050405020304" pitchFamily="18" charset="0"/>
                <a:cs typeface="Times New Roman" panose="02020603050405020304" pitchFamily="18" charset="0"/>
              </a:rPr>
              <a:t>kecil</a:t>
            </a:r>
            <a:r>
              <a:rPr lang="en-ID" b="0" i="0" dirty="0">
                <a:solidFill>
                  <a:srgbClr val="212121"/>
                </a:solidFill>
                <a:effectLst/>
                <a:latin typeface="Times New Roman" panose="02020603050405020304" pitchFamily="18" charset="0"/>
                <a:cs typeface="Times New Roman" panose="02020603050405020304" pitchFamily="18" charset="0"/>
              </a:rPr>
              <a:t> dan yang </a:t>
            </a:r>
            <a:r>
              <a:rPr lang="en-ID" b="0" i="0" dirty="0" err="1">
                <a:solidFill>
                  <a:srgbClr val="212121"/>
                </a:solidFill>
                <a:effectLst/>
                <a:latin typeface="Times New Roman" panose="02020603050405020304" pitchFamily="18" charset="0"/>
                <a:cs typeface="Times New Roman" panose="02020603050405020304" pitchFamily="18" charset="0"/>
              </a:rPr>
              <a:t>serupa</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dengan</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itu</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tidak</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membatalkan</a:t>
            </a:r>
            <a:r>
              <a:rPr lang="en-ID" b="0" i="0" dirty="0">
                <a:solidFill>
                  <a:srgbClr val="212121"/>
                </a:solidFill>
                <a:effectLst/>
                <a:latin typeface="Times New Roman" panose="02020603050405020304" pitchFamily="18" charset="0"/>
                <a:cs typeface="Times New Roman" panose="02020603050405020304" pitchFamily="18" charset="0"/>
              </a:rPr>
              <a:t> i’tikaf. </a:t>
            </a:r>
            <a:r>
              <a:rPr lang="en-ID" b="0" i="0" dirty="0" err="1">
                <a:solidFill>
                  <a:srgbClr val="212121"/>
                </a:solidFill>
                <a:effectLst/>
                <a:latin typeface="Times New Roman" panose="02020603050405020304" pitchFamily="18" charset="0"/>
                <a:cs typeface="Times New Roman" panose="02020603050405020304" pitchFamily="18" charset="0"/>
              </a:rPr>
              <a:t>Diperbolehkan</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keluar</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dari</a:t>
            </a:r>
            <a:r>
              <a:rPr lang="en-ID" b="0" i="0" dirty="0">
                <a:solidFill>
                  <a:srgbClr val="212121"/>
                </a:solidFill>
                <a:effectLst/>
                <a:latin typeface="Times New Roman" panose="02020603050405020304" pitchFamily="18" charset="0"/>
                <a:cs typeface="Times New Roman" panose="02020603050405020304" pitchFamily="18" charset="0"/>
              </a:rPr>
              <a:t> masjid, </a:t>
            </a:r>
            <a:r>
              <a:rPr lang="en-ID" b="0" i="0" dirty="0" err="1">
                <a:solidFill>
                  <a:srgbClr val="212121"/>
                </a:solidFill>
                <a:effectLst/>
                <a:latin typeface="Times New Roman" panose="02020603050405020304" pitchFamily="18" charset="0"/>
                <a:cs typeface="Times New Roman" panose="02020603050405020304" pitchFamily="18" charset="0"/>
              </a:rPr>
              <a:t>karena</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mengantarkan</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keluarga</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ke</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rumah</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atau</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untuk</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mengambil</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makanan</a:t>
            </a:r>
            <a:r>
              <a:rPr lang="en-ID" b="0" i="0" dirty="0">
                <a:solidFill>
                  <a:srgbClr val="212121"/>
                </a:solidFill>
                <a:effectLst/>
                <a:latin typeface="Times New Roman" panose="02020603050405020304" pitchFamily="18" charset="0"/>
                <a:cs typeface="Times New Roman" panose="02020603050405020304" pitchFamily="18" charset="0"/>
              </a:rPr>
              <a:t> di </a:t>
            </a:r>
            <a:r>
              <a:rPr lang="en-ID" b="0" i="0" dirty="0" err="1">
                <a:solidFill>
                  <a:srgbClr val="212121"/>
                </a:solidFill>
                <a:effectLst/>
                <a:latin typeface="Times New Roman" panose="02020603050405020304" pitchFamily="18" charset="0"/>
                <a:cs typeface="Times New Roman" panose="02020603050405020304" pitchFamily="18" charset="0"/>
              </a:rPr>
              <a:t>luar</a:t>
            </a:r>
            <a:r>
              <a:rPr lang="en-ID" b="0" i="0" dirty="0">
                <a:solidFill>
                  <a:srgbClr val="212121"/>
                </a:solidFill>
                <a:effectLst/>
                <a:latin typeface="Times New Roman" panose="02020603050405020304" pitchFamily="18" charset="0"/>
                <a:cs typeface="Times New Roman" panose="02020603050405020304" pitchFamily="18" charset="0"/>
              </a:rPr>
              <a:t> masjid, </a:t>
            </a:r>
            <a:r>
              <a:rPr lang="en-ID" b="0" i="0" dirty="0" err="1">
                <a:solidFill>
                  <a:srgbClr val="212121"/>
                </a:solidFill>
                <a:effectLst/>
                <a:latin typeface="Times New Roman" panose="02020603050405020304" pitchFamily="18" charset="0"/>
                <a:cs typeface="Times New Roman" panose="02020603050405020304" pitchFamily="18" charset="0"/>
              </a:rPr>
              <a:t>bila</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tidak</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ada</a:t>
            </a:r>
            <a:r>
              <a:rPr lang="en-ID" b="0" i="0" dirty="0">
                <a:solidFill>
                  <a:srgbClr val="212121"/>
                </a:solidFill>
                <a:effectLst/>
                <a:latin typeface="Times New Roman" panose="02020603050405020304" pitchFamily="18" charset="0"/>
                <a:cs typeface="Times New Roman" panose="02020603050405020304" pitchFamily="18" charset="0"/>
              </a:rPr>
              <a:t> yang </a:t>
            </a:r>
            <a:r>
              <a:rPr lang="en-ID" b="0" i="0" dirty="0" err="1">
                <a:solidFill>
                  <a:srgbClr val="212121"/>
                </a:solidFill>
                <a:effectLst/>
                <a:latin typeface="Times New Roman" panose="02020603050405020304" pitchFamily="18" charset="0"/>
                <a:cs typeface="Times New Roman" panose="02020603050405020304" pitchFamily="18" charset="0"/>
              </a:rPr>
              <a:t>mengantarkannya</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Aisyah</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r.a.</a:t>
            </a:r>
            <a:r>
              <a:rPr lang="en-ID" b="0" i="0" dirty="0">
                <a:solidFill>
                  <a:srgbClr val="212121"/>
                </a:solidFill>
                <a:effectLst/>
                <a:latin typeface="Times New Roman" panose="02020603050405020304" pitchFamily="18" charset="0"/>
                <a:cs typeface="Times New Roman" panose="02020603050405020304" pitchFamily="18" charset="0"/>
              </a:rPr>
              <a:t> </a:t>
            </a:r>
            <a:r>
              <a:rPr lang="en-ID" b="0" i="0" dirty="0" err="1">
                <a:solidFill>
                  <a:srgbClr val="212121"/>
                </a:solidFill>
                <a:effectLst/>
                <a:latin typeface="Times New Roman" panose="02020603050405020304" pitchFamily="18" charset="0"/>
                <a:cs typeface="Times New Roman" panose="02020603050405020304" pitchFamily="18" charset="0"/>
              </a:rPr>
              <a:t>meriwayatkan</a:t>
            </a:r>
            <a:r>
              <a:rPr lang="en-ID" b="0" i="0" dirty="0">
                <a:solidFill>
                  <a:srgbClr val="212121"/>
                </a:solidFill>
                <a:effectLst/>
                <a:latin typeface="Times New Roman" panose="02020603050405020304" pitchFamily="18" charset="0"/>
                <a:cs typeface="Times New Roman" panose="02020603050405020304" pitchFamily="18" charset="0"/>
              </a:rPr>
              <a:t>: </a:t>
            </a:r>
            <a:endParaRPr lang="id-ID" b="0" i="0" dirty="0">
              <a:solidFill>
                <a:srgbClr val="212121"/>
              </a:solidFill>
              <a:effectLst/>
              <a:latin typeface="Times New Roman" panose="02020603050405020304" pitchFamily="18" charset="0"/>
              <a:cs typeface="Times New Roman" panose="02020603050405020304" pitchFamily="18" charset="0"/>
            </a:endParaRPr>
          </a:p>
          <a:p>
            <a:pPr algn="just"/>
            <a:endParaRPr lang="id-ID" b="0" i="0" dirty="0">
              <a:solidFill>
                <a:srgbClr val="212121"/>
              </a:solidFill>
              <a:effectLst/>
              <a:latin typeface="Times New Roman" panose="02020603050405020304" pitchFamily="18" charset="0"/>
              <a:cs typeface="Times New Roman" panose="02020603050405020304" pitchFamily="18" charset="0"/>
            </a:endParaRPr>
          </a:p>
          <a:p>
            <a:pPr algn="just"/>
            <a:r>
              <a:rPr lang="ar-AE" b="0" i="0" dirty="0">
                <a:solidFill>
                  <a:srgbClr val="212121"/>
                </a:solidFill>
                <a:effectLst/>
                <a:latin typeface="Times New Roman" panose="02020603050405020304" pitchFamily="18" charset="0"/>
                <a:cs typeface="Times New Roman" panose="02020603050405020304" pitchFamily="18" charset="0"/>
              </a:rPr>
              <a:t>عَنْ عَائِشَةَ قَالَتْ كَانَ النَّبِيُّ صَلَّى اللَّهُ عَلَيْهِ وَسَلَّمَ إِذَا اعْتَكَفَ يُدْنِي إِلَيَّ رَأْسَهُ فَأُرَجِّلُهُ وَكَانَ لَا يَدْخُلُ الْبَيْتَ إِلَّا   لِحَاجَةِ الْإِنْسَانِ </a:t>
            </a:r>
            <a:r>
              <a:rPr lang="id-ID" b="0" i="0" dirty="0">
                <a:solidFill>
                  <a:srgbClr val="212121"/>
                </a:solidFill>
                <a:effectLst/>
                <a:latin typeface="Times New Roman" panose="02020603050405020304" pitchFamily="18" charset="0"/>
                <a:cs typeface="Times New Roman" panose="02020603050405020304" pitchFamily="18" charset="0"/>
              </a:rPr>
              <a:t>    </a:t>
            </a:r>
          </a:p>
          <a:p>
            <a:pPr algn="just"/>
            <a:r>
              <a:rPr lang="en-ID" b="0" i="1" dirty="0">
                <a:solidFill>
                  <a:srgbClr val="212121"/>
                </a:solidFill>
                <a:effectLst/>
                <a:latin typeface="Times New Roman" panose="02020603050405020304" pitchFamily="18" charset="0"/>
                <a:cs typeface="Times New Roman" panose="02020603050405020304" pitchFamily="18" charset="0"/>
              </a:rPr>
              <a:t>Dari </a:t>
            </a:r>
            <a:r>
              <a:rPr lang="en-ID" b="0" i="1" dirty="0" err="1">
                <a:solidFill>
                  <a:srgbClr val="212121"/>
                </a:solidFill>
                <a:effectLst/>
                <a:latin typeface="Times New Roman" panose="02020603050405020304" pitchFamily="18" charset="0"/>
                <a:cs typeface="Times New Roman" panose="02020603050405020304" pitchFamily="18" charset="0"/>
              </a:rPr>
              <a:t>Aisyah</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r.a.</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menuturkan</a:t>
            </a:r>
            <a:r>
              <a:rPr lang="en-ID" b="0" i="1" dirty="0">
                <a:solidFill>
                  <a:srgbClr val="212121"/>
                </a:solidFill>
                <a:effectLst/>
                <a:latin typeface="Times New Roman" panose="02020603050405020304" pitchFamily="18" charset="0"/>
                <a:cs typeface="Times New Roman" panose="02020603050405020304" pitchFamily="18" charset="0"/>
              </a:rPr>
              <a:t>, “Nabi </a:t>
            </a:r>
            <a:r>
              <a:rPr lang="en-ID" b="0" i="1" dirty="0" err="1">
                <a:solidFill>
                  <a:srgbClr val="212121"/>
                </a:solidFill>
                <a:effectLst/>
                <a:latin typeface="Times New Roman" panose="02020603050405020304" pitchFamily="18" charset="0"/>
                <a:cs typeface="Times New Roman" panose="02020603050405020304" pitchFamily="18" charset="0"/>
              </a:rPr>
              <a:t>s.a.w</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apabila</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beri’tikaf</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beliau</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mendekatkan</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kepalanya</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kepadaku</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lalu</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aku</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sisir</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rambutnya</a:t>
            </a:r>
            <a:r>
              <a:rPr lang="en-ID" b="0" i="1" dirty="0">
                <a:solidFill>
                  <a:srgbClr val="212121"/>
                </a:solidFill>
                <a:effectLst/>
                <a:latin typeface="Times New Roman" panose="02020603050405020304" pitchFamily="18" charset="0"/>
                <a:cs typeface="Times New Roman" panose="02020603050405020304" pitchFamily="18" charset="0"/>
              </a:rPr>
              <a:t>, dan </a:t>
            </a:r>
            <a:r>
              <a:rPr lang="en-ID" b="0" i="1" dirty="0" err="1">
                <a:solidFill>
                  <a:srgbClr val="212121"/>
                </a:solidFill>
                <a:effectLst/>
                <a:latin typeface="Times New Roman" panose="02020603050405020304" pitchFamily="18" charset="0"/>
                <a:cs typeface="Times New Roman" panose="02020603050405020304" pitchFamily="18" charset="0"/>
              </a:rPr>
              <a:t>beliau</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tidak</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masuk</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rumah</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kecuali</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untuk</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keperluan</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hajat</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manusia</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buang</a:t>
            </a:r>
            <a:r>
              <a:rPr lang="en-ID" b="0" i="1" dirty="0">
                <a:solidFill>
                  <a:srgbClr val="212121"/>
                </a:solidFill>
                <a:effectLst/>
                <a:latin typeface="Times New Roman" panose="02020603050405020304" pitchFamily="18" charset="0"/>
                <a:cs typeface="Times New Roman" panose="02020603050405020304" pitchFamily="18" charset="0"/>
              </a:rPr>
              <a:t> air </a:t>
            </a:r>
            <a:r>
              <a:rPr lang="en-ID" b="0" i="1" dirty="0" err="1">
                <a:solidFill>
                  <a:srgbClr val="212121"/>
                </a:solidFill>
                <a:effectLst/>
                <a:latin typeface="Times New Roman" panose="02020603050405020304" pitchFamily="18" charset="0"/>
                <a:cs typeface="Times New Roman" panose="02020603050405020304" pitchFamily="18" charset="0"/>
              </a:rPr>
              <a:t>besar</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atau</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buang</a:t>
            </a:r>
            <a:r>
              <a:rPr lang="en-ID" b="0" i="1" dirty="0">
                <a:solidFill>
                  <a:srgbClr val="212121"/>
                </a:solidFill>
                <a:effectLst/>
                <a:latin typeface="Times New Roman" panose="02020603050405020304" pitchFamily="18" charset="0"/>
                <a:cs typeface="Times New Roman" panose="02020603050405020304" pitchFamily="18" charset="0"/>
              </a:rPr>
              <a:t> air </a:t>
            </a:r>
            <a:r>
              <a:rPr lang="en-ID" b="0" i="1" dirty="0" err="1">
                <a:solidFill>
                  <a:srgbClr val="212121"/>
                </a:solidFill>
                <a:effectLst/>
                <a:latin typeface="Times New Roman" panose="02020603050405020304" pitchFamily="18" charset="0"/>
                <a:cs typeface="Times New Roman" panose="02020603050405020304" pitchFamily="18" charset="0"/>
              </a:rPr>
              <a:t>kecil</a:t>
            </a:r>
            <a:r>
              <a:rPr lang="en-ID" b="0" i="1" dirty="0">
                <a:solidFill>
                  <a:srgbClr val="212121"/>
                </a:solidFill>
                <a:effectLst/>
                <a:latin typeface="Times New Roman" panose="02020603050405020304" pitchFamily="18" charset="0"/>
                <a:cs typeface="Times New Roman" panose="02020603050405020304" pitchFamily="18" charset="0"/>
              </a:rPr>
              <a:t>)”. (Hadis </a:t>
            </a:r>
            <a:r>
              <a:rPr lang="en-ID" b="0" i="1" dirty="0" err="1">
                <a:solidFill>
                  <a:srgbClr val="212121"/>
                </a:solidFill>
                <a:effectLst/>
                <a:latin typeface="Times New Roman" panose="02020603050405020304" pitchFamily="18" charset="0"/>
                <a:cs typeface="Times New Roman" panose="02020603050405020304" pitchFamily="18" charset="0"/>
              </a:rPr>
              <a:t>Shahih</a:t>
            </a:r>
            <a:r>
              <a:rPr lang="en-ID" b="0" i="1" dirty="0">
                <a:solidFill>
                  <a:srgbClr val="212121"/>
                </a:solidFill>
                <a:effectLst/>
                <a:latin typeface="Times New Roman" panose="02020603050405020304" pitchFamily="18" charset="0"/>
                <a:cs typeface="Times New Roman" panose="02020603050405020304" pitchFamily="18" charset="0"/>
              </a:rPr>
              <a:t>, </a:t>
            </a:r>
            <a:r>
              <a:rPr lang="en-ID" b="0" i="1" dirty="0" err="1">
                <a:solidFill>
                  <a:srgbClr val="212121"/>
                </a:solidFill>
                <a:effectLst/>
                <a:latin typeface="Times New Roman" panose="02020603050405020304" pitchFamily="18" charset="0"/>
                <a:cs typeface="Times New Roman" panose="02020603050405020304" pitchFamily="18" charset="0"/>
              </a:rPr>
              <a:t>riwayat</a:t>
            </a:r>
            <a:r>
              <a:rPr lang="en-ID" b="0" i="1" dirty="0">
                <a:solidFill>
                  <a:srgbClr val="212121"/>
                </a:solidFill>
                <a:effectLst/>
                <a:latin typeface="Times New Roman" panose="02020603050405020304" pitchFamily="18" charset="0"/>
                <a:cs typeface="Times New Roman" panose="02020603050405020304" pitchFamily="18" charset="0"/>
              </a:rPr>
              <a:t> al-Bukhari: 1889 dan Muslim: 445).</a:t>
            </a:r>
            <a:endParaRPr lang="en-ID"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9659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6988" y="4537363"/>
            <a:ext cx="6734470" cy="1276768"/>
          </a:xfrm>
        </p:spPr>
        <p:txBody>
          <a:bodyPr>
            <a:noAutofit/>
          </a:bodyPr>
          <a:lstStyle/>
          <a:p>
            <a:pPr algn="ctr"/>
            <a:r>
              <a:rPr lang="id-ID" sz="8000" dirty="0">
                <a:solidFill>
                  <a:srgbClr val="002060"/>
                </a:solidFill>
                <a:latin typeface="Algerian" pitchFamily="82" charset="0"/>
              </a:rPr>
              <a:t>Selesai...</a:t>
            </a:r>
          </a:p>
        </p:txBody>
      </p:sp>
      <p:sp>
        <p:nvSpPr>
          <p:cNvPr id="3" name="Rectangle 1">
            <a:extLst>
              <a:ext uri="{FF2B5EF4-FFF2-40B4-BE49-F238E27FC236}">
                <a16:creationId xmlns:a16="http://schemas.microsoft.com/office/drawing/2014/main" id="{D7A40F4E-7B5B-BC19-009A-953B67D6F4BA}"/>
              </a:ext>
            </a:extLst>
          </p:cNvPr>
          <p:cNvSpPr>
            <a:spLocks noChangeArrowheads="1"/>
          </p:cNvSpPr>
          <p:nvPr/>
        </p:nvSpPr>
        <p:spPr bwMode="auto">
          <a:xfrm>
            <a:off x="1906020" y="3639673"/>
            <a:ext cx="5762324" cy="713024"/>
          </a:xfrm>
          <a:prstGeom prst="rect">
            <a:avLst/>
          </a:prstGeom>
          <a:solidFill>
            <a:schemeClr val="bg1"/>
          </a:solidFill>
          <a:ln>
            <a:noFill/>
          </a:ln>
          <a:effectLst/>
        </p:spPr>
        <p:txBody>
          <a:bodyPr vert="horz" wrap="square" lIns="0" tIns="-12696" rIns="0" bIns="-12696"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SA" altLang="en-US" sz="4800" b="0" i="0" u="none" strike="noStrike" cap="none" normalizeH="0" baseline="0" dirty="0">
                <a:ln>
                  <a:noFill/>
                </a:ln>
                <a:solidFill>
                  <a:srgbClr val="002060"/>
                </a:solidFill>
                <a:effectLst/>
                <a:latin typeface="inherit"/>
                <a:cs typeface="Arial" panose="020B0604020202020204" pitchFamily="34" charset="0"/>
              </a:rPr>
              <a:t>الحمد لله رب العالمين</a:t>
            </a:r>
            <a:r>
              <a:rPr kumimoji="0" lang="en-US" altLang="en-US" sz="4800" b="0" i="0" u="none" strike="noStrike" cap="none" normalizeH="0" baseline="0" dirty="0">
                <a:ln>
                  <a:noFill/>
                </a:ln>
                <a:solidFill>
                  <a:srgbClr val="002060"/>
                </a:solidFill>
                <a:effectLst/>
              </a:rPr>
              <a:t> </a:t>
            </a:r>
            <a:endParaRPr kumimoji="0" lang="en-US" altLang="en-US" sz="4800" b="0" i="0" u="none" strike="noStrike" cap="none" normalizeH="0" baseline="0" dirty="0">
              <a:ln>
                <a:noFill/>
              </a:ln>
              <a:solidFill>
                <a:srgbClr val="002060"/>
              </a:solidFill>
              <a:effectLst/>
              <a:latin typeface="Arial" panose="020B0604020202020204" pitchFamily="34" charset="0"/>
            </a:endParaRPr>
          </a:p>
        </p:txBody>
      </p:sp>
      <p:pic>
        <p:nvPicPr>
          <p:cNvPr id="1028" name="Picture 4" descr="Gambar Berdoa Anak Muslim Vektor PNG Unduh Gratis - Lovepik">
            <a:extLst>
              <a:ext uri="{FF2B5EF4-FFF2-40B4-BE49-F238E27FC236}">
                <a16:creationId xmlns:a16="http://schemas.microsoft.com/office/drawing/2014/main" id="{3B9D4837-1000-CCF1-50D0-51750124A6E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2543" y="3699422"/>
            <a:ext cx="1464444" cy="2550967"/>
          </a:xfrm>
          <a:prstGeom prst="rect">
            <a:avLst/>
          </a:prstGeom>
          <a:solidFill>
            <a:schemeClr val="bg1"/>
          </a:solidFill>
        </p:spPr>
      </p:pic>
      <p:pic>
        <p:nvPicPr>
          <p:cNvPr id="1026" name="Picture 2" descr="Niat Puasa Ramadhan dan Artinya, Arab, Latin Lengkap Beserta Doa Berbuka Puasa  Ramadhan 2022 Atau 1443 Hijriah - Portal Kudus">
            <a:extLst>
              <a:ext uri="{FF2B5EF4-FFF2-40B4-BE49-F238E27FC236}">
                <a16:creationId xmlns:a16="http://schemas.microsoft.com/office/drawing/2014/main" id="{E2C9F638-F3D4-CD6E-2F01-3AC17CB9F2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73" y="21772"/>
            <a:ext cx="9023311" cy="3284774"/>
          </a:xfrm>
          <a:prstGeom prst="rect">
            <a:avLst/>
          </a:prstGeom>
          <a:noFill/>
          <a:effectLst>
            <a:glow rad="228600">
              <a:schemeClr val="accent2">
                <a:satMod val="175000"/>
                <a:alpha val="40000"/>
              </a:schemeClr>
            </a:glow>
          </a:effectLst>
          <a:extLst>
            <a:ext uri="{909E8E84-426E-40DD-AFC4-6F175D3DCCD1}">
              <a14:hiddenFill xmlns:a14="http://schemas.microsoft.com/office/drawing/2010/main">
                <a:solidFill>
                  <a:srgbClr val="FFFFFF"/>
                </a:solidFill>
              </a14:hiddenFill>
            </a:ext>
          </a:extLst>
        </p:spPr>
      </p:pic>
      <p:sp>
        <p:nvSpPr>
          <p:cNvPr id="4" name="Title 1">
            <a:extLst>
              <a:ext uri="{FF2B5EF4-FFF2-40B4-BE49-F238E27FC236}">
                <a16:creationId xmlns:a16="http://schemas.microsoft.com/office/drawing/2014/main" id="{C5BC56F7-74BE-35AE-D63D-F2C9CF7B3CA6}"/>
              </a:ext>
            </a:extLst>
          </p:cNvPr>
          <p:cNvSpPr txBox="1">
            <a:spLocks/>
          </p:cNvSpPr>
          <p:nvPr/>
        </p:nvSpPr>
        <p:spPr>
          <a:xfrm>
            <a:off x="0" y="6044394"/>
            <a:ext cx="9143999" cy="803609"/>
          </a:xfrm>
          <a:prstGeom prst="rect">
            <a:avLst/>
          </a:prstGeom>
          <a:solidFill>
            <a:schemeClr val="accent2">
              <a:lumMod val="75000"/>
            </a:schemeClr>
          </a:solidFill>
          <a:ln>
            <a:noFill/>
          </a:ln>
          <a:scene3d>
            <a:camera prst="orthographicFront"/>
            <a:lightRig rig="freezing" dir="t">
              <a:rot lat="0" lon="0" rev="5640000"/>
            </a:lightRig>
          </a:scene3d>
          <a:sp3d>
            <a:bevelT prst="angle"/>
          </a:sp3d>
        </p:spPr>
        <p:style>
          <a:lnRef idx="3">
            <a:schemeClr val="lt1"/>
          </a:lnRef>
          <a:fillRef idx="1002">
            <a:schemeClr val="dk2"/>
          </a:fillRef>
          <a:effectRef idx="1">
            <a:schemeClr val="accent1"/>
          </a:effectRef>
          <a:fontRef idx="minor">
            <a:schemeClr val="lt1"/>
          </a:fontRef>
        </p:style>
        <p:txBody>
          <a:bodyPr vert="horz" lIns="0" tIns="0" rIns="18288" bIns="0" anchor="b">
            <a:normAutofit/>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id-ID" sz="2400" dirty="0">
                <a:solidFill>
                  <a:srgbClr val="FFFF00"/>
                </a:solidFill>
                <a:latin typeface="Algerian" pitchFamily="82" charset="0"/>
              </a:rPr>
              <a:t>Pendidikan Agama Islam</a:t>
            </a:r>
            <a:br>
              <a:rPr lang="id-ID" sz="2400" dirty="0">
                <a:solidFill>
                  <a:srgbClr val="FFFF00"/>
                </a:solidFill>
                <a:latin typeface="Algerian" pitchFamily="82" charset="0"/>
              </a:rPr>
            </a:br>
            <a:r>
              <a:rPr lang="id-ID" sz="2400" dirty="0">
                <a:solidFill>
                  <a:srgbClr val="FFFF00"/>
                </a:solidFill>
                <a:latin typeface="Algerian" pitchFamily="82" charset="0"/>
              </a:rPr>
              <a:t>Mustofa, s.pd.i, S.S.I, M.I.Kom.</a:t>
            </a:r>
          </a:p>
        </p:txBody>
      </p:sp>
    </p:spTree>
    <p:extLst>
      <p:ext uri="{BB962C8B-B14F-4D97-AF65-F5344CB8AC3E}">
        <p14:creationId xmlns:p14="http://schemas.microsoft.com/office/powerpoint/2010/main" val="2745705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4345" y="188640"/>
            <a:ext cx="7056784" cy="434312"/>
          </a:xfrm>
        </p:spPr>
        <p:txBody>
          <a:bodyPr>
            <a:normAutofit fontScale="90000"/>
          </a:bodyPr>
          <a:lstStyle/>
          <a:p>
            <a:pPr algn="ctr"/>
            <a:r>
              <a:rPr lang="id-ID" sz="3200" dirty="0">
                <a:solidFill>
                  <a:srgbClr val="00B050"/>
                </a:solidFill>
                <a:latin typeface="Bernard MT Condensed" panose="02050806060905020404" pitchFamily="18" charset="0"/>
                <a:cs typeface="Times New Roman" panose="02020603050405020304" pitchFamily="18" charset="0"/>
              </a:rPr>
              <a:t>1. Pengertian Puasa</a:t>
            </a:r>
          </a:p>
        </p:txBody>
      </p:sp>
      <p:sp>
        <p:nvSpPr>
          <p:cNvPr id="3" name="Title 1"/>
          <p:cNvSpPr txBox="1">
            <a:spLocks/>
          </p:cNvSpPr>
          <p:nvPr/>
        </p:nvSpPr>
        <p:spPr>
          <a:xfrm>
            <a:off x="1151620" y="764704"/>
            <a:ext cx="7164796" cy="5904656"/>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just"/>
            <a:endParaRPr lang="id-ID" sz="2000" b="1" i="1" dirty="0">
              <a:solidFill>
                <a:schemeClr val="tx1"/>
              </a:solidFill>
              <a:latin typeface="Times New Roman" panose="02020603050405020304" pitchFamily="18" charset="0"/>
              <a:cs typeface="Times New Roman" panose="02020603050405020304" pitchFamily="18" charset="0"/>
            </a:endParaRPr>
          </a:p>
          <a:p>
            <a:pPr algn="just"/>
            <a:endParaRPr lang="id-ID" sz="2000" b="1" i="1" dirty="0">
              <a:solidFill>
                <a:schemeClr val="tx1"/>
              </a:solidFill>
              <a:latin typeface="Times New Roman" panose="02020603050405020304" pitchFamily="18" charset="0"/>
              <a:cs typeface="Times New Roman" panose="02020603050405020304" pitchFamily="18" charset="0"/>
            </a:endParaRPr>
          </a:p>
          <a:p>
            <a:pPr algn="just"/>
            <a:endParaRPr lang="id-ID" sz="2000" b="1" i="1" dirty="0">
              <a:solidFill>
                <a:schemeClr val="tx1"/>
              </a:solidFill>
              <a:latin typeface="Times New Roman" panose="02020603050405020304" pitchFamily="18" charset="0"/>
              <a:cs typeface="Times New Roman" panose="02020603050405020304" pitchFamily="18" charset="0"/>
            </a:endParaRPr>
          </a:p>
          <a:p>
            <a:pPr algn="just"/>
            <a:endParaRPr lang="id-ID" sz="2000" b="1" i="1" dirty="0">
              <a:solidFill>
                <a:schemeClr val="tx1"/>
              </a:solidFill>
              <a:latin typeface="Times New Roman" panose="02020603050405020304" pitchFamily="18" charset="0"/>
              <a:cs typeface="Times New Roman" panose="02020603050405020304" pitchFamily="18" charset="0"/>
            </a:endParaRPr>
          </a:p>
          <a:p>
            <a:pPr algn="just"/>
            <a:endParaRPr lang="id-ID" sz="2000" b="1" i="1" dirty="0">
              <a:solidFill>
                <a:schemeClr val="tx1"/>
              </a:solidFill>
              <a:latin typeface="Times New Roman" panose="02020603050405020304" pitchFamily="18" charset="0"/>
              <a:cs typeface="Times New Roman" panose="02020603050405020304" pitchFamily="18" charset="0"/>
            </a:endParaRPr>
          </a:p>
          <a:p>
            <a:pPr algn="just"/>
            <a:endParaRPr lang="id-ID" sz="2000" b="1" i="1" dirty="0">
              <a:solidFill>
                <a:schemeClr val="tx1"/>
              </a:solidFill>
              <a:latin typeface="Times New Roman" panose="02020603050405020304" pitchFamily="18" charset="0"/>
              <a:cs typeface="Times New Roman" panose="02020603050405020304" pitchFamily="18" charset="0"/>
            </a:endParaRPr>
          </a:p>
          <a:p>
            <a:pPr algn="just"/>
            <a:endParaRPr lang="id-ID" sz="2000" b="1" i="1" dirty="0">
              <a:solidFill>
                <a:schemeClr val="tx1"/>
              </a:solidFill>
              <a:latin typeface="Times New Roman" panose="02020603050405020304" pitchFamily="18" charset="0"/>
              <a:cs typeface="Times New Roman" panose="02020603050405020304" pitchFamily="18" charset="0"/>
            </a:endParaRPr>
          </a:p>
          <a:p>
            <a:pPr algn="just"/>
            <a:endParaRPr lang="id-ID" sz="2000" b="1" i="1" dirty="0">
              <a:solidFill>
                <a:schemeClr val="tx1"/>
              </a:solidFill>
              <a:latin typeface="Times New Roman" panose="02020603050405020304" pitchFamily="18" charset="0"/>
              <a:cs typeface="Times New Roman" panose="02020603050405020304" pitchFamily="18" charset="0"/>
            </a:endParaRPr>
          </a:p>
          <a:p>
            <a:pPr algn="just"/>
            <a:r>
              <a:rPr lang="id-ID" sz="2000" b="1" i="1" dirty="0">
                <a:solidFill>
                  <a:schemeClr val="tx1"/>
                </a:solidFill>
                <a:latin typeface="Times New Roman" panose="02020603050405020304" pitchFamily="18" charset="0"/>
                <a:cs typeface="Times New Roman" panose="02020603050405020304" pitchFamily="18" charset="0"/>
              </a:rPr>
              <a:t>Puasa </a:t>
            </a:r>
            <a:r>
              <a:rPr lang="id-ID" sz="2000" dirty="0">
                <a:solidFill>
                  <a:schemeClr val="tx1"/>
                </a:solidFill>
                <a:latin typeface="Times New Roman" panose="02020603050405020304" pitchFamily="18" charset="0"/>
                <a:cs typeface="Times New Roman" panose="02020603050405020304" pitchFamily="18" charset="0"/>
              </a:rPr>
              <a:t>secara bahasa adalah Al-Imsyak artinya </a:t>
            </a:r>
            <a:r>
              <a:rPr lang="id-ID" sz="2000" b="1" i="1" dirty="0">
                <a:solidFill>
                  <a:schemeClr val="tx1"/>
                </a:solidFill>
                <a:latin typeface="Times New Roman" panose="02020603050405020304" pitchFamily="18" charset="0"/>
                <a:cs typeface="Times New Roman" panose="02020603050405020304" pitchFamily="18" charset="0"/>
              </a:rPr>
              <a:t>Menahan.</a:t>
            </a:r>
            <a:r>
              <a:rPr lang="id-ID" sz="2000" dirty="0">
                <a:solidFill>
                  <a:schemeClr val="tx1"/>
                </a:solidFill>
                <a:latin typeface="Times New Roman" panose="02020603050405020304" pitchFamily="18" charset="0"/>
                <a:cs typeface="Times New Roman" panose="02020603050405020304" pitchFamily="18" charset="0"/>
              </a:rPr>
              <a:t> </a:t>
            </a:r>
          </a:p>
          <a:p>
            <a:pPr algn="just"/>
            <a:r>
              <a:rPr lang="id-ID" sz="2000" dirty="0">
                <a:solidFill>
                  <a:schemeClr val="tx1"/>
                </a:solidFill>
                <a:latin typeface="Times New Roman" panose="02020603050405020304" pitchFamily="18" charset="0"/>
                <a:cs typeface="Times New Roman" panose="02020603050405020304" pitchFamily="18" charset="0"/>
              </a:rPr>
              <a:t>Menurut istilah, Puasa / Shaum adalah menahan makan dan minum serta menahan diri dari hal-hal yang membatalkan puasa, dari sejak terbit fajar hingga terbenamnya matahari.</a:t>
            </a:r>
          </a:p>
          <a:p>
            <a:pPr algn="just"/>
            <a:endParaRPr lang="id-ID" sz="2000" b="0" i="0" dirty="0">
              <a:solidFill>
                <a:schemeClr val="tx1"/>
              </a:solidFill>
              <a:effectLst/>
              <a:latin typeface="Times New Roman" panose="02020603050405020304" pitchFamily="18" charset="0"/>
              <a:cs typeface="Times New Roman" panose="02020603050405020304" pitchFamily="18" charset="0"/>
            </a:endParaRPr>
          </a:p>
          <a:p>
            <a:pPr algn="just"/>
            <a:r>
              <a:rPr lang="en-ID" sz="2000" b="0" i="0" dirty="0" err="1">
                <a:solidFill>
                  <a:schemeClr val="tx1"/>
                </a:solidFill>
                <a:effectLst/>
                <a:latin typeface="Times New Roman" panose="02020603050405020304" pitchFamily="18" charset="0"/>
                <a:cs typeface="Times New Roman" panose="02020603050405020304" pitchFamily="18" charset="0"/>
              </a:rPr>
              <a:t>Puasa</a:t>
            </a:r>
            <a:r>
              <a:rPr lang="en-ID" sz="2000" b="0" i="0" dirty="0">
                <a:solidFill>
                  <a:schemeClr val="tx1"/>
                </a:solidFill>
                <a:effectLst/>
                <a:latin typeface="Times New Roman" panose="02020603050405020304" pitchFamily="18" charset="0"/>
                <a:cs typeface="Times New Roman" panose="02020603050405020304" pitchFamily="18" charset="0"/>
              </a:rPr>
              <a:t> pada </a:t>
            </a:r>
            <a:r>
              <a:rPr lang="en-ID" sz="2000" b="0" i="0" dirty="0" err="1">
                <a:solidFill>
                  <a:schemeClr val="tx1"/>
                </a:solidFill>
                <a:effectLst/>
                <a:latin typeface="Times New Roman" panose="02020603050405020304" pitchFamily="18" charset="0"/>
                <a:cs typeface="Times New Roman" panose="02020603050405020304" pitchFamily="18" charset="0"/>
              </a:rPr>
              <a:t>bulan</a:t>
            </a:r>
            <a:r>
              <a:rPr lang="en-ID" sz="2000" b="0" i="0" dirty="0">
                <a:solidFill>
                  <a:schemeClr val="tx1"/>
                </a:solidFill>
                <a:effectLst/>
                <a:latin typeface="Times New Roman" panose="02020603050405020304" pitchFamily="18" charset="0"/>
                <a:cs typeface="Times New Roman" panose="02020603050405020304" pitchFamily="18" charset="0"/>
              </a:rPr>
              <a:t> Ramadhan </a:t>
            </a:r>
            <a:r>
              <a:rPr lang="en-ID" sz="2000" b="0" i="0" dirty="0" err="1">
                <a:solidFill>
                  <a:schemeClr val="tx1"/>
                </a:solidFill>
                <a:effectLst/>
                <a:latin typeface="Times New Roman" panose="02020603050405020304" pitchFamily="18" charset="0"/>
                <a:cs typeface="Times New Roman" panose="02020603050405020304" pitchFamily="18" charset="0"/>
              </a:rPr>
              <a:t>adalah</a:t>
            </a:r>
            <a:r>
              <a:rPr lang="en-ID" sz="2000" b="0" i="0" dirty="0">
                <a:solidFill>
                  <a:schemeClr val="tx1"/>
                </a:solidFill>
                <a:effectLst/>
                <a:latin typeface="Times New Roman" panose="02020603050405020304" pitchFamily="18" charset="0"/>
                <a:cs typeface="Times New Roman" panose="02020603050405020304" pitchFamily="18" charset="0"/>
              </a:rPr>
              <a:t> </a:t>
            </a:r>
            <a:r>
              <a:rPr lang="en-ID" sz="2000" b="0" i="0" dirty="0" err="1">
                <a:solidFill>
                  <a:schemeClr val="tx1"/>
                </a:solidFill>
                <a:effectLst/>
                <a:latin typeface="Times New Roman" panose="02020603050405020304" pitchFamily="18" charset="0"/>
                <a:cs typeface="Times New Roman" panose="02020603050405020304" pitchFamily="18" charset="0"/>
              </a:rPr>
              <a:t>wajib</a:t>
            </a:r>
            <a:r>
              <a:rPr lang="en-ID" sz="2000" b="0" i="0" dirty="0">
                <a:solidFill>
                  <a:schemeClr val="tx1"/>
                </a:solidFill>
                <a:effectLst/>
                <a:latin typeface="Times New Roman" panose="02020603050405020304" pitchFamily="18" charset="0"/>
                <a:cs typeface="Times New Roman" panose="02020603050405020304" pitchFamily="18" charset="0"/>
              </a:rPr>
              <a:t> </a:t>
            </a:r>
            <a:r>
              <a:rPr lang="en-ID" sz="2000" b="0" i="0" dirty="0" err="1">
                <a:solidFill>
                  <a:schemeClr val="tx1"/>
                </a:solidFill>
                <a:effectLst/>
                <a:latin typeface="Times New Roman" panose="02020603050405020304" pitchFamily="18" charset="0"/>
                <a:cs typeface="Times New Roman" panose="02020603050405020304" pitchFamily="18" charset="0"/>
              </a:rPr>
              <a:t>dikerjakan</a:t>
            </a:r>
            <a:r>
              <a:rPr lang="en-ID" sz="2000" b="0" i="0" dirty="0">
                <a:solidFill>
                  <a:schemeClr val="tx1"/>
                </a:solidFill>
                <a:effectLst/>
                <a:latin typeface="Times New Roman" panose="02020603050405020304" pitchFamily="18" charset="0"/>
                <a:cs typeface="Times New Roman" panose="02020603050405020304" pitchFamily="18" charset="0"/>
              </a:rPr>
              <a:t> oleh </a:t>
            </a:r>
            <a:r>
              <a:rPr lang="en-ID" sz="2000" b="0" i="0" dirty="0" err="1">
                <a:solidFill>
                  <a:schemeClr val="tx1"/>
                </a:solidFill>
                <a:effectLst/>
                <a:latin typeface="Times New Roman" panose="02020603050405020304" pitchFamily="18" charset="0"/>
                <a:cs typeface="Times New Roman" panose="02020603050405020304" pitchFamily="18" charset="0"/>
              </a:rPr>
              <a:t>setiap</a:t>
            </a:r>
            <a:r>
              <a:rPr lang="en-ID" sz="2000" b="0" i="0" dirty="0">
                <a:solidFill>
                  <a:schemeClr val="tx1"/>
                </a:solidFill>
                <a:effectLst/>
                <a:latin typeface="Times New Roman" panose="02020603050405020304" pitchFamily="18" charset="0"/>
                <a:cs typeface="Times New Roman" panose="02020603050405020304" pitchFamily="18" charset="0"/>
              </a:rPr>
              <a:t> orang Islam. </a:t>
            </a:r>
            <a:r>
              <a:rPr lang="en-ID" sz="2000" b="0" i="0" dirty="0" err="1">
                <a:solidFill>
                  <a:schemeClr val="tx1"/>
                </a:solidFill>
                <a:effectLst/>
                <a:latin typeface="Times New Roman" panose="02020603050405020304" pitchFamily="18" charset="0"/>
                <a:cs typeface="Times New Roman" panose="02020603050405020304" pitchFamily="18" charset="0"/>
              </a:rPr>
              <a:t>Kewajiban</a:t>
            </a:r>
            <a:r>
              <a:rPr lang="en-ID" sz="2000" b="0" i="0" dirty="0">
                <a:solidFill>
                  <a:schemeClr val="tx1"/>
                </a:solidFill>
                <a:effectLst/>
                <a:latin typeface="Times New Roman" panose="02020603050405020304" pitchFamily="18" charset="0"/>
                <a:cs typeface="Times New Roman" panose="02020603050405020304" pitchFamily="18" charset="0"/>
              </a:rPr>
              <a:t> </a:t>
            </a:r>
            <a:r>
              <a:rPr lang="en-ID" sz="2000" b="0" i="0" dirty="0" err="1">
                <a:solidFill>
                  <a:schemeClr val="tx1"/>
                </a:solidFill>
                <a:effectLst/>
                <a:latin typeface="Times New Roman" panose="02020603050405020304" pitchFamily="18" charset="0"/>
                <a:cs typeface="Times New Roman" panose="02020603050405020304" pitchFamily="18" charset="0"/>
              </a:rPr>
              <a:t>puasa</a:t>
            </a:r>
            <a:r>
              <a:rPr lang="en-ID" sz="2000" b="0" i="0" dirty="0">
                <a:solidFill>
                  <a:schemeClr val="tx1"/>
                </a:solidFill>
                <a:effectLst/>
                <a:latin typeface="Times New Roman" panose="02020603050405020304" pitchFamily="18" charset="0"/>
                <a:cs typeface="Times New Roman" panose="02020603050405020304" pitchFamily="18" charset="0"/>
              </a:rPr>
              <a:t> Ramadhan </a:t>
            </a:r>
            <a:r>
              <a:rPr lang="en-ID" sz="2000" b="0" i="0" dirty="0" err="1">
                <a:solidFill>
                  <a:schemeClr val="tx1"/>
                </a:solidFill>
                <a:effectLst/>
                <a:latin typeface="Times New Roman" panose="02020603050405020304" pitchFamily="18" charset="0"/>
                <a:cs typeface="Times New Roman" panose="02020603050405020304" pitchFamily="18" charset="0"/>
              </a:rPr>
              <a:t>berdasarkan</a:t>
            </a:r>
            <a:r>
              <a:rPr lang="en-ID" sz="2000" b="0" i="0" dirty="0">
                <a:solidFill>
                  <a:schemeClr val="tx1"/>
                </a:solidFill>
                <a:effectLst/>
                <a:latin typeface="Times New Roman" panose="02020603050405020304" pitchFamily="18" charset="0"/>
                <a:cs typeface="Times New Roman" panose="02020603050405020304" pitchFamily="18" charset="0"/>
              </a:rPr>
              <a:t> Al-Qur'an, Sunnah dan Ijma'.</a:t>
            </a:r>
            <a:br>
              <a:rPr lang="en-ID" sz="2000" dirty="0">
                <a:solidFill>
                  <a:schemeClr val="tx1"/>
                </a:solidFill>
                <a:latin typeface="Times New Roman" panose="02020603050405020304" pitchFamily="18" charset="0"/>
                <a:cs typeface="Times New Roman" panose="02020603050405020304" pitchFamily="18" charset="0"/>
              </a:rPr>
            </a:br>
            <a:endParaRPr lang="id-ID" sz="2000" b="1" i="1" dirty="0">
              <a:solidFill>
                <a:schemeClr val="tx1"/>
              </a:solidFill>
              <a:latin typeface="Times New Roman" panose="02020603050405020304" pitchFamily="18" charset="0"/>
              <a:cs typeface="Times New Roman" panose="02020603050405020304" pitchFamily="18" charset="0"/>
            </a:endParaRPr>
          </a:p>
          <a:p>
            <a:pPr algn="just"/>
            <a:r>
              <a:rPr lang="en-ID" sz="2000" b="0" i="0" dirty="0">
                <a:solidFill>
                  <a:schemeClr val="tx1"/>
                </a:solidFill>
                <a:effectLst/>
                <a:latin typeface="Times New Roman" panose="02020603050405020304" pitchFamily="18" charset="0"/>
                <a:cs typeface="Times New Roman" panose="02020603050405020304" pitchFamily="18" charset="0"/>
              </a:rPr>
              <a:t>Allah SWT </a:t>
            </a:r>
            <a:r>
              <a:rPr lang="en-ID" sz="2000" b="0" i="0" dirty="0" err="1">
                <a:solidFill>
                  <a:schemeClr val="tx1"/>
                </a:solidFill>
                <a:effectLst/>
                <a:latin typeface="Times New Roman" panose="02020603050405020304" pitchFamily="18" charset="0"/>
                <a:cs typeface="Times New Roman" panose="02020603050405020304" pitchFamily="18" charset="0"/>
              </a:rPr>
              <a:t>berfirman</a:t>
            </a:r>
            <a:r>
              <a:rPr lang="en-ID" sz="2000" b="0" i="0" dirty="0">
                <a:solidFill>
                  <a:schemeClr val="tx1"/>
                </a:solidFill>
                <a:effectLst/>
                <a:latin typeface="Times New Roman" panose="02020603050405020304" pitchFamily="18" charset="0"/>
                <a:cs typeface="Times New Roman" panose="02020603050405020304" pitchFamily="18" charset="0"/>
              </a:rPr>
              <a:t>:</a:t>
            </a:r>
            <a:endParaRPr lang="id-ID" sz="2000" b="0" i="0" dirty="0">
              <a:solidFill>
                <a:schemeClr val="tx1"/>
              </a:solidFill>
              <a:effectLst/>
              <a:latin typeface="Times New Roman" panose="02020603050405020304" pitchFamily="18" charset="0"/>
              <a:cs typeface="Times New Roman" panose="02020603050405020304" pitchFamily="18" charset="0"/>
            </a:endParaRPr>
          </a:p>
          <a:p>
            <a:pPr algn="just"/>
            <a:r>
              <a:rPr lang="en-ID" sz="2000" b="0" i="0" dirty="0">
                <a:solidFill>
                  <a:schemeClr val="tx1"/>
                </a:solidFill>
                <a:effectLst/>
                <a:latin typeface="Times New Roman" panose="02020603050405020304" pitchFamily="18" charset="0"/>
                <a:cs typeface="Times New Roman" panose="02020603050405020304" pitchFamily="18" charset="0"/>
              </a:rPr>
              <a:t> </a:t>
            </a:r>
            <a:r>
              <a:rPr lang="ar-AE" sz="2000" b="0" i="0" dirty="0">
                <a:solidFill>
                  <a:schemeClr val="tx1"/>
                </a:solidFill>
                <a:effectLst/>
                <a:latin typeface="Times New Roman" panose="02020603050405020304" pitchFamily="18" charset="0"/>
                <a:cs typeface="Times New Roman" panose="02020603050405020304" pitchFamily="18" charset="0"/>
              </a:rPr>
              <a:t>شَهْرُ رَمَضَانَ الَّذِيَ أُنزِلَ فِيهِ الْقُرْآنُ هُدًى لِّلنَّاسِ وَبَيِّنَاتٍ مِّنَ الْهُدَى وَالْفُرْقَانِ فَمَن شَهِدَ مِنكُمُ الشَّهْرَ فَلْيَصُمْهُ</a:t>
            </a:r>
            <a:endParaRPr lang="id-ID" sz="2000" b="0" i="0" dirty="0">
              <a:solidFill>
                <a:schemeClr val="tx1"/>
              </a:solidFill>
              <a:effectLst/>
              <a:latin typeface="Times New Roman" panose="02020603050405020304" pitchFamily="18" charset="0"/>
              <a:cs typeface="Times New Roman" panose="02020603050405020304" pitchFamily="18" charset="0"/>
            </a:endParaRPr>
          </a:p>
          <a:p>
            <a:pPr algn="just"/>
            <a:r>
              <a:rPr lang="en-ID" sz="2000" b="0" i="1" dirty="0" err="1">
                <a:solidFill>
                  <a:schemeClr val="tx1"/>
                </a:solidFill>
                <a:effectLst/>
                <a:latin typeface="Times New Roman" panose="02020603050405020304" pitchFamily="18" charset="0"/>
                <a:cs typeface="Times New Roman" panose="02020603050405020304" pitchFamily="18" charset="0"/>
              </a:rPr>
              <a:t>Beberapa</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hari</a:t>
            </a:r>
            <a:r>
              <a:rPr lang="en-ID" sz="2000" b="0" i="1" dirty="0">
                <a:solidFill>
                  <a:schemeClr val="tx1"/>
                </a:solidFill>
                <a:effectLst/>
                <a:latin typeface="Times New Roman" panose="02020603050405020304" pitchFamily="18" charset="0"/>
                <a:cs typeface="Times New Roman" panose="02020603050405020304" pitchFamily="18" charset="0"/>
              </a:rPr>
              <a:t> yang </a:t>
            </a:r>
            <a:r>
              <a:rPr lang="en-ID" sz="2000" b="0" i="1" dirty="0" err="1">
                <a:solidFill>
                  <a:schemeClr val="tx1"/>
                </a:solidFill>
                <a:effectLst/>
                <a:latin typeface="Times New Roman" panose="02020603050405020304" pitchFamily="18" charset="0"/>
                <a:cs typeface="Times New Roman" panose="02020603050405020304" pitchFamily="18" charset="0"/>
              </a:rPr>
              <a:t>ditentukan</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itu</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ialah</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bulan</a:t>
            </a:r>
            <a:r>
              <a:rPr lang="en-ID" sz="2000" b="0" i="1" dirty="0">
                <a:solidFill>
                  <a:schemeClr val="tx1"/>
                </a:solidFill>
                <a:effectLst/>
                <a:latin typeface="Times New Roman" panose="02020603050405020304" pitchFamily="18" charset="0"/>
                <a:cs typeface="Times New Roman" panose="02020603050405020304" pitchFamily="18" charset="0"/>
              </a:rPr>
              <a:t> Ramadhan, </a:t>
            </a:r>
            <a:r>
              <a:rPr lang="en-ID" sz="2000" b="0" i="1" dirty="0" err="1">
                <a:solidFill>
                  <a:schemeClr val="tx1"/>
                </a:solidFill>
                <a:effectLst/>
                <a:latin typeface="Times New Roman" panose="02020603050405020304" pitchFamily="18" charset="0"/>
                <a:cs typeface="Times New Roman" panose="02020603050405020304" pitchFamily="18" charset="0"/>
              </a:rPr>
              <a:t>bulan</a:t>
            </a:r>
            <a:r>
              <a:rPr lang="en-ID" sz="2000" b="0" i="1" dirty="0">
                <a:solidFill>
                  <a:schemeClr val="tx1"/>
                </a:solidFill>
                <a:effectLst/>
                <a:latin typeface="Times New Roman" panose="02020603050405020304" pitchFamily="18" charset="0"/>
                <a:cs typeface="Times New Roman" panose="02020603050405020304" pitchFamily="18" charset="0"/>
              </a:rPr>
              <a:t> yang di </a:t>
            </a:r>
            <a:r>
              <a:rPr lang="en-ID" sz="2000" b="0" i="1" dirty="0" err="1">
                <a:solidFill>
                  <a:schemeClr val="tx1"/>
                </a:solidFill>
                <a:effectLst/>
                <a:latin typeface="Times New Roman" panose="02020603050405020304" pitchFamily="18" charset="0"/>
                <a:cs typeface="Times New Roman" panose="02020603050405020304" pitchFamily="18" charset="0"/>
              </a:rPr>
              <a:t>dalamnya</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diturunkan</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permulaan</a:t>
            </a:r>
            <a:r>
              <a:rPr lang="en-ID" sz="2000" b="0" i="1" dirty="0">
                <a:solidFill>
                  <a:schemeClr val="tx1"/>
                </a:solidFill>
                <a:effectLst/>
                <a:latin typeface="Times New Roman" panose="02020603050405020304" pitchFamily="18" charset="0"/>
                <a:cs typeface="Times New Roman" panose="02020603050405020304" pitchFamily="18" charset="0"/>
              </a:rPr>
              <a:t>) Al Qur'an </a:t>
            </a:r>
            <a:r>
              <a:rPr lang="en-ID" sz="2000" b="0" i="1" dirty="0" err="1">
                <a:solidFill>
                  <a:schemeClr val="tx1"/>
                </a:solidFill>
                <a:effectLst/>
                <a:latin typeface="Times New Roman" panose="02020603050405020304" pitchFamily="18" charset="0"/>
                <a:cs typeface="Times New Roman" panose="02020603050405020304" pitchFamily="18" charset="0"/>
              </a:rPr>
              <a:t>sebagai</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petunjuk</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bagi</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manusia</a:t>
            </a:r>
            <a:r>
              <a:rPr lang="en-ID" sz="2000" b="0" i="1" dirty="0">
                <a:solidFill>
                  <a:schemeClr val="tx1"/>
                </a:solidFill>
                <a:effectLst/>
                <a:latin typeface="Times New Roman" panose="02020603050405020304" pitchFamily="18" charset="0"/>
                <a:cs typeface="Times New Roman" panose="02020603050405020304" pitchFamily="18" charset="0"/>
              </a:rPr>
              <a:t> dan </a:t>
            </a:r>
            <a:r>
              <a:rPr lang="en-ID" sz="2000" b="0" i="1" dirty="0" err="1">
                <a:solidFill>
                  <a:schemeClr val="tx1"/>
                </a:solidFill>
                <a:effectLst/>
                <a:latin typeface="Times New Roman" panose="02020603050405020304" pitchFamily="18" charset="0"/>
                <a:cs typeface="Times New Roman" panose="02020603050405020304" pitchFamily="18" charset="0"/>
              </a:rPr>
              <a:t>penjelasan-penjelasan</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mengenai</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petunjuk</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itu</a:t>
            </a:r>
            <a:r>
              <a:rPr lang="en-ID" sz="2000" b="0" i="1" dirty="0">
                <a:solidFill>
                  <a:schemeClr val="tx1"/>
                </a:solidFill>
                <a:effectLst/>
                <a:latin typeface="Times New Roman" panose="02020603050405020304" pitchFamily="18" charset="0"/>
                <a:cs typeface="Times New Roman" panose="02020603050405020304" pitchFamily="18" charset="0"/>
              </a:rPr>
              <a:t> dan </a:t>
            </a:r>
            <a:r>
              <a:rPr lang="en-ID" sz="2000" b="0" i="1" dirty="0" err="1">
                <a:solidFill>
                  <a:schemeClr val="tx1"/>
                </a:solidFill>
                <a:effectLst/>
                <a:latin typeface="Times New Roman" panose="02020603050405020304" pitchFamily="18" charset="0"/>
                <a:cs typeface="Times New Roman" panose="02020603050405020304" pitchFamily="18" charset="0"/>
              </a:rPr>
              <a:t>pembeda</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antara</a:t>
            </a:r>
            <a:r>
              <a:rPr lang="en-ID" sz="2000" b="0" i="1" dirty="0">
                <a:solidFill>
                  <a:schemeClr val="tx1"/>
                </a:solidFill>
                <a:effectLst/>
                <a:latin typeface="Times New Roman" panose="02020603050405020304" pitchFamily="18" charset="0"/>
                <a:cs typeface="Times New Roman" panose="02020603050405020304" pitchFamily="18" charset="0"/>
              </a:rPr>
              <a:t> yang </a:t>
            </a:r>
            <a:r>
              <a:rPr lang="en-ID" sz="2000" b="0" i="1" dirty="0" err="1">
                <a:solidFill>
                  <a:schemeClr val="tx1"/>
                </a:solidFill>
                <a:effectLst/>
                <a:latin typeface="Times New Roman" panose="02020603050405020304" pitchFamily="18" charset="0"/>
                <a:cs typeface="Times New Roman" panose="02020603050405020304" pitchFamily="18" charset="0"/>
              </a:rPr>
              <a:t>hak</a:t>
            </a:r>
            <a:r>
              <a:rPr lang="en-ID" sz="2000" b="0" i="1" dirty="0">
                <a:solidFill>
                  <a:schemeClr val="tx1"/>
                </a:solidFill>
                <a:effectLst/>
                <a:latin typeface="Times New Roman" panose="02020603050405020304" pitchFamily="18" charset="0"/>
                <a:cs typeface="Times New Roman" panose="02020603050405020304" pitchFamily="18" charset="0"/>
              </a:rPr>
              <a:t> dan yang </a:t>
            </a:r>
            <a:r>
              <a:rPr lang="en-ID" sz="2000" b="0" i="1" dirty="0" err="1">
                <a:solidFill>
                  <a:schemeClr val="tx1"/>
                </a:solidFill>
                <a:effectLst/>
                <a:latin typeface="Times New Roman" panose="02020603050405020304" pitchFamily="18" charset="0"/>
                <a:cs typeface="Times New Roman" panose="02020603050405020304" pitchFamily="18" charset="0"/>
              </a:rPr>
              <a:t>bathil</a:t>
            </a:r>
            <a:r>
              <a:rPr lang="en-ID" sz="2000" b="0" i="1" dirty="0">
                <a:solidFill>
                  <a:schemeClr val="tx1"/>
                </a:solidFill>
                <a:effectLst/>
                <a:latin typeface="Times New Roman" panose="02020603050405020304" pitchFamily="18" charset="0"/>
                <a:cs typeface="Times New Roman" panose="02020603050405020304" pitchFamily="18" charset="0"/>
              </a:rPr>
              <a:t>). Karena </a:t>
            </a:r>
            <a:r>
              <a:rPr lang="en-ID" sz="2000" b="0" i="1" dirty="0" err="1">
                <a:solidFill>
                  <a:schemeClr val="tx1"/>
                </a:solidFill>
                <a:effectLst/>
                <a:latin typeface="Times New Roman" panose="02020603050405020304" pitchFamily="18" charset="0"/>
                <a:cs typeface="Times New Roman" panose="02020603050405020304" pitchFamily="18" charset="0"/>
              </a:rPr>
              <a:t>itu</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barangsiapa</a:t>
            </a:r>
            <a:r>
              <a:rPr lang="en-ID" sz="2000" b="0" i="1" dirty="0">
                <a:solidFill>
                  <a:schemeClr val="tx1"/>
                </a:solidFill>
                <a:effectLst/>
                <a:latin typeface="Times New Roman" panose="02020603050405020304" pitchFamily="18" charset="0"/>
                <a:cs typeface="Times New Roman" panose="02020603050405020304" pitchFamily="18" charset="0"/>
              </a:rPr>
              <a:t> di </a:t>
            </a:r>
            <a:r>
              <a:rPr lang="en-ID" sz="2000" b="0" i="1" dirty="0" err="1">
                <a:solidFill>
                  <a:schemeClr val="tx1"/>
                </a:solidFill>
                <a:effectLst/>
                <a:latin typeface="Times New Roman" panose="02020603050405020304" pitchFamily="18" charset="0"/>
                <a:cs typeface="Times New Roman" panose="02020603050405020304" pitchFamily="18" charset="0"/>
              </a:rPr>
              <a:t>antara</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kamu</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hadir</a:t>
            </a:r>
            <a:r>
              <a:rPr lang="en-ID" sz="2000" b="0" i="1" dirty="0">
                <a:solidFill>
                  <a:schemeClr val="tx1"/>
                </a:solidFill>
                <a:effectLst/>
                <a:latin typeface="Times New Roman" panose="02020603050405020304" pitchFamily="18" charset="0"/>
                <a:cs typeface="Times New Roman" panose="02020603050405020304" pitchFamily="18" charset="0"/>
              </a:rPr>
              <a:t> (di negeri </a:t>
            </a:r>
            <a:r>
              <a:rPr lang="en-ID" sz="2000" b="0" i="1" dirty="0" err="1">
                <a:solidFill>
                  <a:schemeClr val="tx1"/>
                </a:solidFill>
                <a:effectLst/>
                <a:latin typeface="Times New Roman" panose="02020603050405020304" pitchFamily="18" charset="0"/>
                <a:cs typeface="Times New Roman" panose="02020603050405020304" pitchFamily="18" charset="0"/>
              </a:rPr>
              <a:t>tempat</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tinggalnya</a:t>
            </a:r>
            <a:r>
              <a:rPr lang="en-ID" sz="2000" b="0" i="1" dirty="0">
                <a:solidFill>
                  <a:schemeClr val="tx1"/>
                </a:solidFill>
                <a:effectLst/>
                <a:latin typeface="Times New Roman" panose="02020603050405020304" pitchFamily="18" charset="0"/>
                <a:cs typeface="Times New Roman" panose="02020603050405020304" pitchFamily="18" charset="0"/>
              </a:rPr>
              <a:t>) di </a:t>
            </a:r>
            <a:r>
              <a:rPr lang="en-ID" sz="2000" b="0" i="1" dirty="0" err="1">
                <a:solidFill>
                  <a:schemeClr val="tx1"/>
                </a:solidFill>
                <a:effectLst/>
                <a:latin typeface="Times New Roman" panose="02020603050405020304" pitchFamily="18" charset="0"/>
                <a:cs typeface="Times New Roman" panose="02020603050405020304" pitchFamily="18" charset="0"/>
              </a:rPr>
              <a:t>bulan</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itu</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maka</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hendaklah</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ia</a:t>
            </a:r>
            <a:r>
              <a:rPr lang="en-ID" sz="2000" b="0" i="1" dirty="0">
                <a:solidFill>
                  <a:schemeClr val="tx1"/>
                </a:solidFill>
                <a:effectLst/>
                <a:latin typeface="Times New Roman" panose="02020603050405020304" pitchFamily="18" charset="0"/>
                <a:cs typeface="Times New Roman" panose="02020603050405020304" pitchFamily="18" charset="0"/>
              </a:rPr>
              <a:t> </a:t>
            </a:r>
            <a:r>
              <a:rPr lang="en-ID" sz="2000" b="0" i="1" dirty="0" err="1">
                <a:solidFill>
                  <a:schemeClr val="tx1"/>
                </a:solidFill>
                <a:effectLst/>
                <a:latin typeface="Times New Roman" panose="02020603050405020304" pitchFamily="18" charset="0"/>
                <a:cs typeface="Times New Roman" panose="02020603050405020304" pitchFamily="18" charset="0"/>
              </a:rPr>
              <a:t>berpuasa</a:t>
            </a:r>
            <a:r>
              <a:rPr lang="en-ID" sz="2000" b="0" i="1" dirty="0">
                <a:solidFill>
                  <a:schemeClr val="tx1"/>
                </a:solidFill>
                <a:effectLst/>
                <a:latin typeface="Times New Roman" panose="02020603050405020304" pitchFamily="18" charset="0"/>
                <a:cs typeface="Times New Roman" panose="02020603050405020304" pitchFamily="18" charset="0"/>
              </a:rPr>
              <a:t> ... (QS. Al-Baqarah: 185)</a:t>
            </a:r>
            <a:br>
              <a:rPr lang="en-ID" sz="2000" i="1" dirty="0">
                <a:solidFill>
                  <a:schemeClr val="tx1"/>
                </a:solidFill>
                <a:latin typeface="Times New Roman" panose="02020603050405020304" pitchFamily="18" charset="0"/>
                <a:cs typeface="Times New Roman" panose="02020603050405020304" pitchFamily="18" charset="0"/>
              </a:rPr>
            </a:br>
            <a:endParaRPr lang="id-ID" sz="2000"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261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3689"/>
            <a:ext cx="6480720" cy="578328"/>
          </a:xfrm>
        </p:spPr>
        <p:txBody>
          <a:bodyPr>
            <a:normAutofit fontScale="90000"/>
          </a:bodyPr>
          <a:lstStyle/>
          <a:p>
            <a:pPr algn="ctr"/>
            <a:r>
              <a:rPr lang="id-ID" sz="3200" dirty="0">
                <a:solidFill>
                  <a:srgbClr val="00B050"/>
                </a:solidFill>
                <a:latin typeface="Bernard MT Condensed" panose="02050806060905020404" pitchFamily="18" charset="0"/>
              </a:rPr>
              <a:t>2. Tujuan, dan Fungsi  Puasa</a:t>
            </a:r>
          </a:p>
        </p:txBody>
      </p:sp>
      <p:sp>
        <p:nvSpPr>
          <p:cNvPr id="3" name="Title 1"/>
          <p:cNvSpPr txBox="1">
            <a:spLocks/>
          </p:cNvSpPr>
          <p:nvPr/>
        </p:nvSpPr>
        <p:spPr>
          <a:xfrm>
            <a:off x="683568" y="740855"/>
            <a:ext cx="8233792" cy="1891707"/>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just"/>
            <a:endParaRPr lang="id-ID" sz="1800" dirty="0">
              <a:solidFill>
                <a:schemeClr val="tx1"/>
              </a:solidFill>
              <a:latin typeface="Times New Roman" panose="02020603050405020304" pitchFamily="18" charset="0"/>
              <a:cs typeface="Times New Roman" panose="02020603050405020304" pitchFamily="18" charset="0"/>
            </a:endParaRPr>
          </a:p>
          <a:p>
            <a:pPr algn="just"/>
            <a:endParaRPr lang="id-ID" sz="1800" dirty="0">
              <a:solidFill>
                <a:schemeClr val="tx1"/>
              </a:solidFill>
              <a:latin typeface="Times New Roman" panose="02020603050405020304" pitchFamily="18" charset="0"/>
              <a:cs typeface="Times New Roman" panose="02020603050405020304" pitchFamily="18" charset="0"/>
            </a:endParaRPr>
          </a:p>
          <a:p>
            <a:pPr algn="just"/>
            <a:r>
              <a:rPr lang="id-ID" sz="1800" b="1" dirty="0">
                <a:solidFill>
                  <a:schemeClr val="tx1"/>
                </a:solidFill>
                <a:latin typeface="Times New Roman" panose="02020603050405020304" pitchFamily="18" charset="0"/>
                <a:cs typeface="Times New Roman" panose="02020603050405020304" pitchFamily="18" charset="0"/>
              </a:rPr>
              <a:t> </a:t>
            </a:r>
            <a:r>
              <a:rPr lang="id-ID" sz="1800" b="1" dirty="0">
                <a:solidFill>
                  <a:srgbClr val="FF0000"/>
                </a:solidFill>
                <a:latin typeface="Times New Roman" panose="02020603050405020304" pitchFamily="18" charset="0"/>
                <a:cs typeface="Times New Roman" panose="02020603050405020304" pitchFamily="18" charset="0"/>
              </a:rPr>
              <a:t>A. Tujuan  Puasa</a:t>
            </a:r>
          </a:p>
          <a:p>
            <a:pPr algn="just"/>
            <a:r>
              <a:rPr lang="id-ID" sz="1800" dirty="0">
                <a:solidFill>
                  <a:srgbClr val="202124"/>
                </a:solidFill>
                <a:latin typeface="Times New Roman" panose="02020603050405020304" pitchFamily="18" charset="0"/>
                <a:cs typeface="Times New Roman" panose="02020603050405020304" pitchFamily="18" charset="0"/>
              </a:rPr>
              <a:t>T</a:t>
            </a:r>
            <a:r>
              <a:rPr lang="id-ID" sz="1800" b="0" i="0" dirty="0">
                <a:solidFill>
                  <a:srgbClr val="202124"/>
                </a:solidFill>
                <a:effectLst/>
                <a:latin typeface="Times New Roman" panose="02020603050405020304" pitchFamily="18" charset="0"/>
                <a:cs typeface="Times New Roman" panose="02020603050405020304" pitchFamily="18" charset="0"/>
              </a:rPr>
              <a:t>ujuan </a:t>
            </a:r>
            <a:r>
              <a:rPr lang="id-ID" sz="1800" dirty="0">
                <a:solidFill>
                  <a:srgbClr val="202124"/>
                </a:solidFill>
                <a:latin typeface="Times New Roman" panose="02020603050405020304" pitchFamily="18" charset="0"/>
                <a:cs typeface="Times New Roman" panose="02020603050405020304" pitchFamily="18" charset="0"/>
              </a:rPr>
              <a:t>Puasa</a:t>
            </a:r>
            <a:r>
              <a:rPr lang="id-ID" sz="1800" b="0" i="0" dirty="0">
                <a:solidFill>
                  <a:srgbClr val="202124"/>
                </a:solidFill>
                <a:effectLst/>
                <a:latin typeface="Times New Roman" panose="02020603050405020304" pitchFamily="18" charset="0"/>
                <a:cs typeface="Times New Roman" panose="02020603050405020304" pitchFamily="18" charset="0"/>
              </a:rPr>
              <a:t> adalah :</a:t>
            </a:r>
            <a:r>
              <a:rPr lang="en-ID" sz="1800" b="0" i="0" dirty="0">
                <a:solidFill>
                  <a:srgbClr val="202124"/>
                </a:solidFill>
                <a:effectLst/>
                <a:latin typeface="Times New Roman" panose="02020603050405020304" pitchFamily="18" charset="0"/>
                <a:cs typeface="Times New Roman" panose="02020603050405020304" pitchFamily="18" charset="0"/>
              </a:rPr>
              <a:t> </a:t>
            </a:r>
            <a:endParaRPr lang="id-ID" sz="1800" b="0" i="0" dirty="0">
              <a:solidFill>
                <a:srgbClr val="202124"/>
              </a:solidFill>
              <a:effectLst/>
              <a:latin typeface="Times New Roman" panose="02020603050405020304" pitchFamily="18" charset="0"/>
              <a:cs typeface="Times New Roman" panose="02020603050405020304" pitchFamily="18" charset="0"/>
            </a:endParaRPr>
          </a:p>
          <a:p>
            <a:pPr marL="342900" indent="-342900" algn="just">
              <a:buAutoNum type="arabicPeriod"/>
            </a:pPr>
            <a:r>
              <a:rPr lang="id-ID" sz="1800" b="0" i="0" dirty="0">
                <a:solidFill>
                  <a:srgbClr val="202124"/>
                </a:solidFill>
                <a:effectLst/>
                <a:latin typeface="Times New Roman" panose="02020603050405020304" pitchFamily="18" charset="0"/>
                <a:cs typeface="Times New Roman" panose="02020603050405020304" pitchFamily="18" charset="0"/>
              </a:rPr>
              <a:t>Bertaqwa</a:t>
            </a:r>
            <a:r>
              <a:rPr lang="en-ID" sz="1800" b="0" i="0" dirty="0">
                <a:solidFill>
                  <a:srgbClr val="202124"/>
                </a:solidFill>
                <a:effectLst/>
                <a:latin typeface="Times New Roman" panose="02020603050405020304" pitchFamily="18" charset="0"/>
                <a:cs typeface="Times New Roman" panose="02020603050405020304" pitchFamily="18" charset="0"/>
              </a:rPr>
              <a:t> </a:t>
            </a:r>
            <a:r>
              <a:rPr lang="id-ID" sz="1800" b="0" i="0" dirty="0">
                <a:solidFill>
                  <a:srgbClr val="202124"/>
                </a:solidFill>
                <a:effectLst/>
                <a:latin typeface="Times New Roman" panose="02020603050405020304" pitchFamily="18" charset="0"/>
                <a:cs typeface="Times New Roman" panose="02020603050405020304" pitchFamily="18" charset="0"/>
              </a:rPr>
              <a:t>kepada </a:t>
            </a:r>
            <a:r>
              <a:rPr lang="en-ID" sz="1800" b="0" i="0" dirty="0">
                <a:solidFill>
                  <a:srgbClr val="202124"/>
                </a:solidFill>
                <a:effectLst/>
                <a:latin typeface="Times New Roman" panose="02020603050405020304" pitchFamily="18" charset="0"/>
                <a:cs typeface="Times New Roman" panose="02020603050405020304" pitchFamily="18" charset="0"/>
              </a:rPr>
              <a:t>Allah </a:t>
            </a:r>
            <a:r>
              <a:rPr lang="en-ID" sz="1800" b="0" i="0" dirty="0" err="1">
                <a:solidFill>
                  <a:srgbClr val="202124"/>
                </a:solidFill>
                <a:effectLst/>
                <a:latin typeface="Times New Roman" panose="02020603050405020304" pitchFamily="18" charset="0"/>
                <a:cs typeface="Times New Roman" panose="02020603050405020304" pitchFamily="18" charset="0"/>
              </a:rPr>
              <a:t>Swt</a:t>
            </a:r>
            <a:r>
              <a:rPr lang="id-ID" sz="1800" b="0" i="0" dirty="0">
                <a:solidFill>
                  <a:srgbClr val="202124"/>
                </a:solidFill>
                <a:effectLst/>
                <a:latin typeface="Times New Roman" panose="02020603050405020304" pitchFamily="18" charset="0"/>
                <a:cs typeface="Times New Roman" panose="02020603050405020304" pitchFamily="18" charset="0"/>
              </a:rPr>
              <a:t>.</a:t>
            </a:r>
            <a:r>
              <a:rPr lang="en-ID" sz="1800" b="0" i="0" dirty="0">
                <a:solidFill>
                  <a:srgbClr val="202124"/>
                </a:solidFill>
                <a:effectLst/>
                <a:latin typeface="Times New Roman" panose="02020603050405020304" pitchFamily="18" charset="0"/>
                <a:cs typeface="Times New Roman" panose="02020603050405020304" pitchFamily="18" charset="0"/>
              </a:rPr>
              <a:t> </a:t>
            </a:r>
            <a:endParaRPr lang="id-ID" sz="1800" b="0" i="0" dirty="0">
              <a:solidFill>
                <a:srgbClr val="202124"/>
              </a:solidFill>
              <a:effectLst/>
              <a:latin typeface="Times New Roman" panose="02020603050405020304" pitchFamily="18" charset="0"/>
              <a:cs typeface="Times New Roman" panose="02020603050405020304" pitchFamily="18" charset="0"/>
            </a:endParaRPr>
          </a:p>
          <a:p>
            <a:pPr marL="342900" indent="-342900" algn="just">
              <a:buAutoNum type="arabicPeriod"/>
            </a:pPr>
            <a:r>
              <a:rPr lang="id-ID" sz="1800" dirty="0">
                <a:solidFill>
                  <a:srgbClr val="202124"/>
                </a:solidFill>
                <a:latin typeface="Times New Roman" panose="02020603050405020304" pitchFamily="18" charset="0"/>
                <a:cs typeface="Times New Roman" panose="02020603050405020304" pitchFamily="18" charset="0"/>
              </a:rPr>
              <a:t>Intropeksi diri</a:t>
            </a:r>
          </a:p>
          <a:p>
            <a:pPr marL="342900" indent="-342900" algn="just">
              <a:buAutoNum type="arabicPeriod"/>
            </a:pPr>
            <a:r>
              <a:rPr lang="id-ID" sz="1800" dirty="0">
                <a:solidFill>
                  <a:srgbClr val="202124"/>
                </a:solidFill>
                <a:latin typeface="Times New Roman" panose="02020603050405020304" pitchFamily="18" charset="0"/>
                <a:cs typeface="Times New Roman" panose="02020603050405020304" pitchFamily="18" charset="0"/>
              </a:rPr>
              <a:t>Melatih menahan diri</a:t>
            </a:r>
          </a:p>
          <a:p>
            <a:pPr marL="342900" indent="-342900" algn="just">
              <a:buAutoNum type="arabicPeriod"/>
            </a:pPr>
            <a:r>
              <a:rPr lang="id-ID" sz="1800" i="0" dirty="0">
                <a:solidFill>
                  <a:srgbClr val="202124"/>
                </a:solidFill>
                <a:effectLst/>
                <a:latin typeface="Times New Roman" panose="02020603050405020304" pitchFamily="18" charset="0"/>
                <a:cs typeface="Times New Roman" panose="02020603050405020304" pitchFamily="18" charset="0"/>
              </a:rPr>
              <a:t>Menghindari perbuatan maksiat dan Pengampunan / pensucian doa</a:t>
            </a:r>
          </a:p>
          <a:p>
            <a:pPr marL="342900" indent="-342900" algn="just">
              <a:buAutoNum type="arabicPeriod"/>
            </a:pPr>
            <a:r>
              <a:rPr lang="id-ID" sz="1800" dirty="0">
                <a:solidFill>
                  <a:srgbClr val="202124"/>
                </a:solidFill>
                <a:latin typeface="Times New Roman" panose="02020603050405020304" pitchFamily="18" charset="0"/>
                <a:cs typeface="Times New Roman" panose="02020603050405020304" pitchFamily="18" charset="0"/>
              </a:rPr>
              <a:t>Dirindukan Surga.</a:t>
            </a:r>
            <a:endParaRPr lang="id-ID" sz="1800" dirty="0">
              <a:solidFill>
                <a:schemeClr val="tx1"/>
              </a:solidFill>
              <a:latin typeface="Times New Roman" panose="02020603050405020304" pitchFamily="18" charset="0"/>
              <a:cs typeface="Times New Roman" panose="02020603050405020304" pitchFamily="18" charset="0"/>
            </a:endParaRPr>
          </a:p>
        </p:txBody>
      </p:sp>
      <p:sp>
        <p:nvSpPr>
          <p:cNvPr id="5" name="Rectangle 1"/>
          <p:cNvSpPr>
            <a:spLocks noChangeArrowheads="1"/>
          </p:cNvSpPr>
          <p:nvPr/>
        </p:nvSpPr>
        <p:spPr bwMode="auto">
          <a:xfrm>
            <a:off x="611560" y="2629538"/>
            <a:ext cx="8113339" cy="4355038"/>
          </a:xfrm>
          <a:prstGeom prst="rect">
            <a:avLst/>
          </a:prstGeom>
          <a:noFill/>
          <a:ln>
            <a:noFill/>
          </a:ln>
          <a:effectLst/>
        </p:spPr>
        <p:txBody>
          <a:bodyPr vert="horz" wrap="square" lIns="91440" tIns="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just" defTabSz="914400" rtl="0" eaLnBrk="0" fontAlgn="base" latinLnBrk="0" hangingPunct="0">
              <a:lnSpc>
                <a:spcPct val="100000"/>
              </a:lnSpc>
              <a:spcBef>
                <a:spcPct val="0"/>
              </a:spcBef>
              <a:spcAft>
                <a:spcPct val="0"/>
              </a:spcAft>
              <a:buClrTx/>
              <a:buSzTx/>
              <a:buFontTx/>
              <a:buNone/>
              <a:tabLst/>
            </a:pPr>
            <a:r>
              <a:rPr lang="id-ID" altLang="id-ID" sz="2000" b="1" dirty="0">
                <a:solidFill>
                  <a:srgbClr val="FF0000"/>
                </a:solidFill>
                <a:latin typeface="Times New Roman" panose="02020603050405020304" pitchFamily="18" charset="0"/>
                <a:cs typeface="Times New Roman" panose="02020603050405020304" pitchFamily="18" charset="0"/>
              </a:rPr>
              <a:t>B</a:t>
            </a:r>
            <a:r>
              <a:rPr kumimoji="0" lang="id-ID" altLang="id-ID" sz="2000" b="1"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 Fungsi Puasa</a:t>
            </a:r>
            <a:endParaRPr lang="id-ID" altLang="id-ID" sz="2000" b="1" dirty="0">
              <a:solidFill>
                <a:srgbClr val="FF0000"/>
              </a:solidFill>
              <a:latin typeface="Times New Roman" panose="02020603050405020304" pitchFamily="18" charset="0"/>
              <a:cs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id-ID" altLang="id-ID" sz="2000" b="0" i="0" u="none" strike="noStrike" cap="none" normalizeH="0" baseline="0" dirty="0">
                <a:ln>
                  <a:noFill/>
                </a:ln>
                <a:effectLst/>
                <a:latin typeface="Times New Roman" panose="02020603050405020304" pitchFamily="18" charset="0"/>
                <a:cs typeface="Times New Roman" panose="02020603050405020304" pitchFamily="18" charset="0"/>
              </a:rPr>
              <a:t>F</a:t>
            </a:r>
            <a:r>
              <a:rPr kumimoji="0" lang="sv-SE" altLang="id-ID" sz="2000" b="0" i="0" u="none" strike="noStrike" cap="none" normalizeH="0" baseline="0" dirty="0">
                <a:ln>
                  <a:noFill/>
                </a:ln>
                <a:effectLst/>
                <a:latin typeface="Times New Roman" panose="02020603050405020304" pitchFamily="18" charset="0"/>
                <a:cs typeface="Times New Roman" panose="02020603050405020304" pitchFamily="18" charset="0"/>
              </a:rPr>
              <a:t>ungsi </a:t>
            </a:r>
            <a:r>
              <a:rPr kumimoji="0" lang="id-ID" altLang="id-ID" sz="2000" b="0" i="1" u="none" strike="noStrike" cap="none" normalizeH="0" baseline="0" dirty="0">
                <a:ln>
                  <a:noFill/>
                </a:ln>
                <a:effectLst/>
                <a:latin typeface="Times New Roman" panose="02020603050405020304" pitchFamily="18" charset="0"/>
                <a:cs typeface="Times New Roman" panose="02020603050405020304" pitchFamily="18" charset="0"/>
              </a:rPr>
              <a:t>Puasa</a:t>
            </a:r>
            <a:r>
              <a:rPr kumimoji="0" lang="sv-SE" altLang="id-ID" sz="20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id-ID" altLang="id-ID" sz="2000" b="0" i="0" u="none" strike="noStrike" cap="none" normalizeH="0" baseline="0" dirty="0">
                <a:ln>
                  <a:noFill/>
                </a:ln>
                <a:effectLst/>
                <a:latin typeface="Times New Roman" panose="02020603050405020304" pitchFamily="18" charset="0"/>
                <a:cs typeface="Times New Roman" panose="02020603050405020304" pitchFamily="18" charset="0"/>
              </a:rPr>
              <a:t>antara lain </a:t>
            </a:r>
            <a:r>
              <a:rPr kumimoji="0" lang="sv-SE" altLang="id-ID" sz="2000" b="0" i="0" u="none" strike="noStrike" cap="none" normalizeH="0" baseline="0" dirty="0">
                <a:ln>
                  <a:noFill/>
                </a:ln>
                <a:effectLst/>
                <a:latin typeface="Times New Roman" panose="02020603050405020304" pitchFamily="18" charset="0"/>
                <a:cs typeface="Times New Roman" panose="02020603050405020304" pitchFamily="18" charset="0"/>
              </a:rPr>
              <a:t>:</a:t>
            </a:r>
          </a:p>
          <a:p>
            <a:pPr marL="0" marR="0" lvl="0" indent="457200" algn="just" defTabSz="914400" rtl="0" eaLnBrk="0" fontAlgn="base" latinLnBrk="0" hangingPunct="0">
              <a:lnSpc>
                <a:spcPct val="100000"/>
              </a:lnSpc>
              <a:spcBef>
                <a:spcPct val="0"/>
              </a:spcBef>
              <a:spcAft>
                <a:spcPct val="0"/>
              </a:spcAft>
              <a:buClrTx/>
              <a:buSzTx/>
              <a:buFontTx/>
              <a:buAutoNum type="arabicPeriod"/>
              <a:tabLst/>
            </a:pPr>
            <a:r>
              <a:rPr lang="id-ID" altLang="id-ID" sz="2000" dirty="0">
                <a:latin typeface="Times New Roman" panose="02020603050405020304" pitchFamily="18" charset="0"/>
                <a:cs typeface="Times New Roman" panose="02020603050405020304" pitchFamily="18" charset="0"/>
              </a:rPr>
              <a:t>Mendekatkan diri </a:t>
            </a:r>
            <a:r>
              <a:rPr kumimoji="0" lang="sv-SE" altLang="id-ID" sz="2000" b="0" i="0" u="none" strike="noStrike" cap="none" normalizeH="0" baseline="0" dirty="0">
                <a:ln>
                  <a:noFill/>
                </a:ln>
                <a:effectLst/>
                <a:latin typeface="Times New Roman" panose="02020603050405020304" pitchFamily="18" charset="0"/>
                <a:cs typeface="Times New Roman" panose="02020603050405020304" pitchFamily="18" charset="0"/>
              </a:rPr>
              <a:t>Allah Swt</a:t>
            </a:r>
            <a:r>
              <a:rPr kumimoji="0" lang="id-ID" altLang="id-ID" sz="2000" b="0" i="0" u="none" strike="noStrike" cap="none" normalizeH="0" baseline="0" dirty="0">
                <a:ln>
                  <a:noFill/>
                </a:ln>
                <a:effectLst/>
                <a:latin typeface="Times New Roman" panose="02020603050405020304" pitchFamily="18" charset="0"/>
                <a:cs typeface="Times New Roman" panose="02020603050405020304" pitchFamily="18" charset="0"/>
              </a:rPr>
              <a:t>.</a:t>
            </a:r>
            <a:endParaRPr kumimoji="0" lang="sv-SE" altLang="id-ID" sz="2000" b="0" i="0" u="none" strike="noStrike" cap="none" normalizeH="0" baseline="0" dirty="0">
              <a:ln>
                <a:noFill/>
              </a:ln>
              <a:effectLst/>
              <a:latin typeface="Times New Roman" panose="02020603050405020304" pitchFamily="18" charset="0"/>
              <a:cs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AutoNum type="arabicPeriod" startAt="2"/>
              <a:tabLst/>
            </a:pPr>
            <a:r>
              <a:rPr lang="id-ID" sz="2000" dirty="0">
                <a:solidFill>
                  <a:srgbClr val="000000"/>
                </a:solidFill>
                <a:latin typeface="Times New Roman" panose="02020603050405020304" pitchFamily="18" charset="0"/>
                <a:cs typeface="Times New Roman" panose="02020603050405020304" pitchFamily="18" charset="0"/>
              </a:rPr>
              <a:t>P</a:t>
            </a:r>
            <a:r>
              <a:rPr lang="en-ID" sz="2000" b="0" i="0" dirty="0" err="1">
                <a:solidFill>
                  <a:srgbClr val="000000"/>
                </a:solidFill>
                <a:effectLst/>
                <a:latin typeface="Times New Roman" panose="02020603050405020304" pitchFamily="18" charset="0"/>
                <a:cs typeface="Times New Roman" panose="02020603050405020304" pitchFamily="18" charset="0"/>
              </a:rPr>
              <a:t>uasa</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memiliki</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fungsi</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konfirmatif</a:t>
            </a:r>
            <a:r>
              <a:rPr lang="id-ID" sz="2000" b="0" i="0" dirty="0">
                <a:solidFill>
                  <a:srgbClr val="000000"/>
                </a:solidFill>
                <a:effectLst/>
                <a:latin typeface="Times New Roman" panose="02020603050405020304" pitchFamily="18" charset="0"/>
                <a:cs typeface="Times New Roman" panose="02020603050405020304" pitchFamily="18" charset="0"/>
              </a:rPr>
              <a:t> </a:t>
            </a:r>
            <a:r>
              <a:rPr lang="sv-SE" sz="2000" b="0" i="0" dirty="0">
                <a:solidFill>
                  <a:srgbClr val="000000"/>
                </a:solidFill>
                <a:effectLst/>
                <a:latin typeface="Times New Roman" panose="02020603050405020304" pitchFamily="18" charset="0"/>
                <a:cs typeface="Times New Roman" panose="02020603050405020304" pitchFamily="18" charset="0"/>
              </a:rPr>
              <a:t>berarti menyatakan diri sebagai hamba </a:t>
            </a:r>
            <a:endParaRPr lang="id-ID" sz="2000" b="0" i="0" dirty="0">
              <a:solidFill>
                <a:srgbClr val="000000"/>
              </a:solidFill>
              <a:effectLst/>
              <a:latin typeface="Times New Roman" panose="02020603050405020304" pitchFamily="18" charset="0"/>
              <a:cs typeface="Times New Roman" panose="02020603050405020304" pitchFamily="18" charset="0"/>
            </a:endParaRPr>
          </a:p>
          <a:p>
            <a:pPr marR="0" lvl="0" indent="0" algn="just" defTabSz="914400" rtl="0" eaLnBrk="0" fontAlgn="base" latinLnBrk="0" hangingPunct="0">
              <a:lnSpc>
                <a:spcPct val="100000"/>
              </a:lnSpc>
              <a:spcBef>
                <a:spcPct val="0"/>
              </a:spcBef>
              <a:spcAft>
                <a:spcPct val="0"/>
              </a:spcAft>
              <a:buClrTx/>
              <a:buSzTx/>
              <a:tabLst/>
            </a:pPr>
            <a:r>
              <a:rPr lang="id-ID" sz="2000" dirty="0">
                <a:solidFill>
                  <a:srgbClr val="000000"/>
                </a:solidFill>
                <a:latin typeface="Times New Roman" panose="02020603050405020304" pitchFamily="18" charset="0"/>
                <a:cs typeface="Times New Roman" panose="02020603050405020304" pitchFamily="18" charset="0"/>
              </a:rPr>
              <a:t>       </a:t>
            </a:r>
            <a:r>
              <a:rPr lang="sv-SE" sz="2000" b="0" i="0" dirty="0">
                <a:solidFill>
                  <a:srgbClr val="000000"/>
                </a:solidFill>
                <a:effectLst/>
                <a:latin typeface="Times New Roman" panose="02020603050405020304" pitchFamily="18" charset="0"/>
                <a:cs typeface="Times New Roman" panose="02020603050405020304" pitchFamily="18" charset="0"/>
              </a:rPr>
              <a:t>yang tunduk pada perintah Allah SWT.</a:t>
            </a:r>
            <a:endParaRPr kumimoji="0" lang="sv-SE" altLang="id-ID" sz="2000" b="0" i="0" u="none" strike="noStrike" cap="none" normalizeH="0" baseline="0" dirty="0">
              <a:ln>
                <a:noFill/>
              </a:ln>
              <a:effectLst/>
              <a:latin typeface="Times New Roman" panose="02020603050405020304" pitchFamily="18" charset="0"/>
              <a:cs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AutoNum type="arabicPeriod" startAt="3"/>
              <a:tabLst/>
            </a:pPr>
            <a:r>
              <a:rPr lang="id-ID" sz="2000" dirty="0">
                <a:solidFill>
                  <a:srgbClr val="000000"/>
                </a:solidFill>
                <a:latin typeface="Times New Roman" panose="02020603050405020304" pitchFamily="18" charset="0"/>
                <a:cs typeface="Times New Roman" panose="02020603050405020304" pitchFamily="18" charset="0"/>
              </a:rPr>
              <a:t>P</a:t>
            </a:r>
            <a:r>
              <a:rPr lang="en-ID" sz="2000" b="0" i="0" dirty="0" err="1">
                <a:solidFill>
                  <a:srgbClr val="000000"/>
                </a:solidFill>
                <a:effectLst/>
                <a:latin typeface="Times New Roman" panose="02020603050405020304" pitchFamily="18" charset="0"/>
                <a:cs typeface="Times New Roman" panose="02020603050405020304" pitchFamily="18" charset="0"/>
              </a:rPr>
              <a:t>uasa</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adalah</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lebih</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bersifat</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kepada</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purifikatif</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artinya</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membersihkan</a:t>
            </a:r>
            <a:r>
              <a:rPr lang="en-ID" sz="2000" b="0" i="0" dirty="0">
                <a:solidFill>
                  <a:srgbClr val="000000"/>
                </a:solidFill>
                <a:effectLst/>
                <a:latin typeface="Times New Roman" panose="02020603050405020304" pitchFamily="18" charset="0"/>
                <a:cs typeface="Times New Roman" panose="02020603050405020304" pitchFamily="18" charset="0"/>
              </a:rPr>
              <a:t> </a:t>
            </a:r>
            <a:endParaRPr lang="id-ID" sz="2000" b="0" i="0" dirty="0">
              <a:solidFill>
                <a:srgbClr val="000000"/>
              </a:solidFill>
              <a:effectLst/>
              <a:latin typeface="Times New Roman" panose="02020603050405020304" pitchFamily="18" charset="0"/>
              <a:cs typeface="Times New Roman" panose="02020603050405020304" pitchFamily="18" charset="0"/>
            </a:endParaRPr>
          </a:p>
          <a:p>
            <a:pPr marR="0" lvl="0" indent="0" algn="just" defTabSz="914400" rtl="0" eaLnBrk="0" fontAlgn="base" latinLnBrk="0" hangingPunct="0">
              <a:lnSpc>
                <a:spcPct val="100000"/>
              </a:lnSpc>
              <a:spcBef>
                <a:spcPct val="0"/>
              </a:spcBef>
              <a:spcAft>
                <a:spcPct val="0"/>
              </a:spcAft>
              <a:buClrTx/>
              <a:buSzTx/>
              <a:tabLst/>
            </a:pPr>
            <a:r>
              <a:rPr lang="id-ID" sz="2000" dirty="0">
                <a:solidFill>
                  <a:srgbClr val="000000"/>
                </a:solidFill>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jiwa</a:t>
            </a:r>
            <a:r>
              <a:rPr lang="en-ID" sz="2000" b="0" i="0" dirty="0">
                <a:solidFill>
                  <a:srgbClr val="000000"/>
                </a:solidFill>
                <a:effectLst/>
                <a:latin typeface="Times New Roman" panose="02020603050405020304" pitchFamily="18" charset="0"/>
                <a:cs typeface="Times New Roman" panose="02020603050405020304" pitchFamily="18" charset="0"/>
              </a:rPr>
              <a:t>.</a:t>
            </a:r>
            <a:endParaRPr lang="id-ID" sz="2000" b="0" i="0" dirty="0">
              <a:solidFill>
                <a:srgbClr val="000000"/>
              </a:solidFill>
              <a:effectLst/>
              <a:latin typeface="Times New Roman" panose="02020603050405020304" pitchFamily="18" charset="0"/>
              <a:cs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AutoNum type="arabicPeriod" startAt="3"/>
              <a:tabLst/>
            </a:pPr>
            <a:r>
              <a:rPr lang="id-ID" sz="2000" b="0" i="0" dirty="0">
                <a:solidFill>
                  <a:srgbClr val="000000"/>
                </a:solidFill>
                <a:effectLst/>
                <a:latin typeface="Times New Roman" panose="02020603050405020304" pitchFamily="18" charset="0"/>
                <a:cs typeface="Times New Roman" panose="02020603050405020304" pitchFamily="18" charset="0"/>
              </a:rPr>
              <a:t>Fungsi Puasa </a:t>
            </a:r>
            <a:r>
              <a:rPr lang="en-ID" sz="2000" b="0" i="0" dirty="0" err="1">
                <a:solidFill>
                  <a:srgbClr val="000000"/>
                </a:solidFill>
                <a:effectLst/>
                <a:latin typeface="Times New Roman" panose="02020603050405020304" pitchFamily="18" charset="0"/>
                <a:cs typeface="Times New Roman" panose="02020603050405020304" pitchFamily="18" charset="0"/>
              </a:rPr>
              <a:t>iluminatif</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yaitu</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untuk</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memperbaiki</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sesuatu</a:t>
            </a:r>
            <a:r>
              <a:rPr lang="en-ID" sz="2000" b="0" i="0" dirty="0">
                <a:solidFill>
                  <a:srgbClr val="000000"/>
                </a:solidFill>
                <a:effectLst/>
                <a:latin typeface="Times New Roman" panose="02020603050405020304" pitchFamily="18" charset="0"/>
                <a:cs typeface="Times New Roman" panose="02020603050405020304" pitchFamily="18" charset="0"/>
              </a:rPr>
              <a:t>.</a:t>
            </a:r>
            <a:endParaRPr lang="id-ID" sz="2000" b="0" i="0" dirty="0">
              <a:solidFill>
                <a:srgbClr val="000000"/>
              </a:solidFill>
              <a:effectLst/>
              <a:latin typeface="Times New Roman" panose="02020603050405020304" pitchFamily="18" charset="0"/>
              <a:cs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AutoNum type="arabicPeriod" startAt="3"/>
              <a:tabLst/>
            </a:pPr>
            <a:r>
              <a:rPr lang="en-ID" sz="2000" b="0" i="0" dirty="0" err="1">
                <a:solidFill>
                  <a:srgbClr val="000000"/>
                </a:solidFill>
                <a:effectLst/>
                <a:latin typeface="Times New Roman" panose="02020603050405020304" pitchFamily="18" charset="0"/>
                <a:cs typeface="Times New Roman" panose="02020603050405020304" pitchFamily="18" charset="0"/>
              </a:rPr>
              <a:t>preservatif</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yaitu</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bagaimana</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puasa</a:t>
            </a:r>
            <a:r>
              <a:rPr lang="en-ID" sz="2000" b="0" i="0" dirty="0">
                <a:solidFill>
                  <a:srgbClr val="000000"/>
                </a:solidFill>
                <a:effectLst/>
                <a:latin typeface="Times New Roman" panose="02020603050405020304" pitchFamily="18" charset="0"/>
                <a:cs typeface="Times New Roman" panose="02020603050405020304" pitchFamily="18" charset="0"/>
              </a:rPr>
              <a:t> yang </a:t>
            </a:r>
            <a:r>
              <a:rPr lang="en-ID" sz="2000" b="0" i="0" dirty="0" err="1">
                <a:solidFill>
                  <a:srgbClr val="000000"/>
                </a:solidFill>
                <a:effectLst/>
                <a:latin typeface="Times New Roman" panose="02020603050405020304" pitchFamily="18" charset="0"/>
                <a:cs typeface="Times New Roman" panose="02020603050405020304" pitchFamily="18" charset="0"/>
              </a:rPr>
              <a:t>konteksnya</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adalah</a:t>
            </a:r>
            <a:r>
              <a:rPr lang="en-ID" sz="2000" b="0" i="0" dirty="0">
                <a:solidFill>
                  <a:srgbClr val="000000"/>
                </a:solidFill>
                <a:effectLst/>
                <a:latin typeface="Times New Roman" panose="02020603050405020304" pitchFamily="18" charset="0"/>
                <a:cs typeface="Times New Roman" panose="02020603050405020304" pitchFamily="18" charset="0"/>
              </a:rPr>
              <a:t> ibadah </a:t>
            </a:r>
            <a:r>
              <a:rPr lang="en-ID" sz="2000" b="0" i="0" dirty="0" err="1">
                <a:solidFill>
                  <a:srgbClr val="000000"/>
                </a:solidFill>
                <a:effectLst/>
                <a:latin typeface="Times New Roman" panose="02020603050405020304" pitchFamily="18" charset="0"/>
                <a:cs typeface="Times New Roman" panose="02020603050405020304" pitchFamily="18" charset="0"/>
              </a:rPr>
              <a:t>serta</a:t>
            </a:r>
            <a:r>
              <a:rPr lang="en-ID" sz="2000" b="0" i="0" dirty="0">
                <a:solidFill>
                  <a:srgbClr val="000000"/>
                </a:solidFill>
                <a:effectLst/>
                <a:latin typeface="Times New Roman" panose="02020603050405020304" pitchFamily="18" charset="0"/>
                <a:cs typeface="Times New Roman" panose="02020603050405020304" pitchFamily="18" charset="0"/>
              </a:rPr>
              <a:t> </a:t>
            </a:r>
            <a:endParaRPr lang="id-ID" sz="2000" b="0" i="0" dirty="0">
              <a:solidFill>
                <a:srgbClr val="000000"/>
              </a:solidFill>
              <a:effectLst/>
              <a:latin typeface="Times New Roman" panose="02020603050405020304" pitchFamily="18" charset="0"/>
              <a:cs typeface="Times New Roman" panose="02020603050405020304" pitchFamily="18" charset="0"/>
            </a:endParaRPr>
          </a:p>
          <a:p>
            <a:pPr marR="0" lvl="0" indent="0" algn="just" defTabSz="914400" rtl="0" eaLnBrk="0" fontAlgn="base" latinLnBrk="0" hangingPunct="0">
              <a:lnSpc>
                <a:spcPct val="100000"/>
              </a:lnSpc>
              <a:spcBef>
                <a:spcPct val="0"/>
              </a:spcBef>
              <a:spcAft>
                <a:spcPct val="0"/>
              </a:spcAft>
              <a:buClrTx/>
              <a:buSzTx/>
              <a:tabLst/>
            </a:pPr>
            <a:r>
              <a:rPr lang="id-ID" sz="2000" dirty="0">
                <a:solidFill>
                  <a:srgbClr val="000000"/>
                </a:solidFill>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urusan</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antara</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manusia</a:t>
            </a:r>
            <a:r>
              <a:rPr lang="en-ID" sz="2000" b="0" i="0" dirty="0">
                <a:solidFill>
                  <a:srgbClr val="000000"/>
                </a:solidFill>
                <a:effectLst/>
                <a:latin typeface="Times New Roman" panose="02020603050405020304" pitchFamily="18" charset="0"/>
                <a:cs typeface="Times New Roman" panose="02020603050405020304" pitchFamily="18" charset="0"/>
              </a:rPr>
              <a:t> dan </a:t>
            </a:r>
            <a:r>
              <a:rPr lang="en-ID" sz="2000" b="0" i="0" dirty="0" err="1">
                <a:solidFill>
                  <a:srgbClr val="000000"/>
                </a:solidFill>
                <a:effectLst/>
                <a:latin typeface="Times New Roman" panose="02020603050405020304" pitchFamily="18" charset="0"/>
                <a:cs typeface="Times New Roman" panose="02020603050405020304" pitchFamily="18" charset="0"/>
              </a:rPr>
              <a:t>Tuhannya</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namun</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mampu</a:t>
            </a:r>
            <a:r>
              <a:rPr lang="en-ID" sz="2000" b="0" i="0" dirty="0">
                <a:solidFill>
                  <a:srgbClr val="000000"/>
                </a:solidFill>
                <a:effectLst/>
                <a:latin typeface="Times New Roman" panose="02020603050405020304" pitchFamily="18" charset="0"/>
                <a:cs typeface="Times New Roman" panose="02020603050405020304" pitchFamily="18" charset="0"/>
              </a:rPr>
              <a:t> juga </a:t>
            </a:r>
            <a:r>
              <a:rPr lang="en-ID" sz="2000" b="0" i="0" dirty="0" err="1">
                <a:solidFill>
                  <a:srgbClr val="000000"/>
                </a:solidFill>
                <a:effectLst/>
                <a:latin typeface="Times New Roman" panose="02020603050405020304" pitchFamily="18" charset="0"/>
                <a:cs typeface="Times New Roman" panose="02020603050405020304" pitchFamily="18" charset="0"/>
              </a:rPr>
              <a:t>memberikan</a:t>
            </a:r>
            <a:r>
              <a:rPr lang="en-ID" sz="2000" b="0" i="0" dirty="0">
                <a:solidFill>
                  <a:srgbClr val="000000"/>
                </a:solidFill>
                <a:effectLst/>
                <a:latin typeface="Times New Roman" panose="02020603050405020304" pitchFamily="18" charset="0"/>
                <a:cs typeface="Times New Roman" panose="02020603050405020304" pitchFamily="18" charset="0"/>
              </a:rPr>
              <a:t> </a:t>
            </a:r>
            <a:endParaRPr lang="id-ID" sz="2000" b="0" i="0" dirty="0">
              <a:solidFill>
                <a:srgbClr val="000000"/>
              </a:solidFill>
              <a:effectLst/>
              <a:latin typeface="Times New Roman" panose="02020603050405020304" pitchFamily="18" charset="0"/>
              <a:cs typeface="Times New Roman" panose="02020603050405020304" pitchFamily="18" charset="0"/>
            </a:endParaRPr>
          </a:p>
          <a:p>
            <a:pPr marR="0" lvl="0" indent="0" algn="just" defTabSz="914400" rtl="0" eaLnBrk="0" fontAlgn="base" latinLnBrk="0" hangingPunct="0">
              <a:lnSpc>
                <a:spcPct val="100000"/>
              </a:lnSpc>
              <a:spcBef>
                <a:spcPct val="0"/>
              </a:spcBef>
              <a:spcAft>
                <a:spcPct val="0"/>
              </a:spcAft>
              <a:buClrTx/>
              <a:buSzTx/>
              <a:tabLst/>
            </a:pPr>
            <a:r>
              <a:rPr lang="id-ID" sz="2000" dirty="0">
                <a:solidFill>
                  <a:srgbClr val="000000"/>
                </a:solidFill>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kebermanfaatan</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misalnya</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dalam</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segi</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kesehatan</a:t>
            </a:r>
            <a:r>
              <a:rPr lang="en-ID" sz="2000" b="0" i="0" dirty="0">
                <a:solidFill>
                  <a:srgbClr val="000000"/>
                </a:solidFill>
                <a:effectLst/>
                <a:latin typeface="Times New Roman" panose="02020603050405020304" pitchFamily="18" charset="0"/>
                <a:cs typeface="Times New Roman" panose="02020603050405020304" pitchFamily="18" charset="0"/>
              </a:rPr>
              <a:t>.</a:t>
            </a:r>
            <a:endParaRPr lang="id-ID" altLang="id-ID" sz="2000" dirty="0">
              <a:latin typeface="Times New Roman" panose="02020603050405020304" pitchFamily="18" charset="0"/>
              <a:cs typeface="Times New Roman" panose="02020603050405020304" pitchFamily="18" charset="0"/>
            </a:endParaRPr>
          </a:p>
          <a:p>
            <a:pPr marL="457200" marR="0" lvl="0" indent="-457200" algn="just" defTabSz="914400" rtl="0" eaLnBrk="0" fontAlgn="base" latinLnBrk="0" hangingPunct="0">
              <a:lnSpc>
                <a:spcPct val="100000"/>
              </a:lnSpc>
              <a:spcBef>
                <a:spcPct val="0"/>
              </a:spcBef>
              <a:spcAft>
                <a:spcPct val="0"/>
              </a:spcAft>
              <a:buClrTx/>
              <a:buSzTx/>
              <a:buAutoNum type="arabicPeriod" startAt="6"/>
              <a:tabLst/>
            </a:pPr>
            <a:r>
              <a:rPr lang="id-ID" sz="2000" dirty="0">
                <a:solidFill>
                  <a:srgbClr val="000000"/>
                </a:solidFill>
                <a:latin typeface="Times New Roman" panose="02020603050405020304" pitchFamily="18" charset="0"/>
                <a:cs typeface="Times New Roman" panose="02020603050405020304" pitchFamily="18" charset="0"/>
              </a:rPr>
              <a:t>Fungsi P</a:t>
            </a:r>
            <a:r>
              <a:rPr lang="en-ID" sz="2000" b="0" i="0" dirty="0" err="1">
                <a:solidFill>
                  <a:srgbClr val="000000"/>
                </a:solidFill>
                <a:effectLst/>
                <a:latin typeface="Times New Roman" panose="02020603050405020304" pitchFamily="18" charset="0"/>
                <a:cs typeface="Times New Roman" panose="02020603050405020304" pitchFamily="18" charset="0"/>
              </a:rPr>
              <a:t>uasa</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yaitu</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transformatif</a:t>
            </a:r>
            <a:r>
              <a:rPr lang="en-ID" sz="2000" b="0" i="0" dirty="0">
                <a:solidFill>
                  <a:srgbClr val="000000"/>
                </a:solidFill>
                <a:effectLst/>
                <a:latin typeface="Times New Roman" panose="02020603050405020304" pitchFamily="18" charset="0"/>
                <a:cs typeface="Times New Roman" panose="02020603050405020304" pitchFamily="18" charset="0"/>
              </a:rPr>
              <a:t>, di mana </a:t>
            </a:r>
            <a:r>
              <a:rPr lang="en-ID" sz="2000" b="0" i="0" dirty="0" err="1">
                <a:solidFill>
                  <a:srgbClr val="000000"/>
                </a:solidFill>
                <a:effectLst/>
                <a:latin typeface="Times New Roman" panose="02020603050405020304" pitchFamily="18" charset="0"/>
                <a:cs typeface="Times New Roman" panose="02020603050405020304" pitchFamily="18" charset="0"/>
              </a:rPr>
              <a:t>berpuasa</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seharusnya</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mendorong</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seseorang</a:t>
            </a:r>
            <a:r>
              <a:rPr lang="en-ID" sz="2000" b="0" i="0" dirty="0">
                <a:solidFill>
                  <a:srgbClr val="000000"/>
                </a:solidFill>
                <a:effectLst/>
                <a:latin typeface="Times New Roman" panose="02020603050405020304" pitchFamily="18" charset="0"/>
                <a:cs typeface="Times New Roman" panose="02020603050405020304" pitchFamily="18" charset="0"/>
              </a:rPr>
              <a:t> agar </a:t>
            </a:r>
            <a:r>
              <a:rPr lang="en-ID" sz="2000" b="0" i="0" dirty="0" err="1">
                <a:solidFill>
                  <a:srgbClr val="000000"/>
                </a:solidFill>
                <a:effectLst/>
                <a:latin typeface="Times New Roman" panose="02020603050405020304" pitchFamily="18" charset="0"/>
                <a:cs typeface="Times New Roman" panose="02020603050405020304" pitchFamily="18" charset="0"/>
              </a:rPr>
              <a:t>dapat</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bertransformasi</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menjadi</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umat</a:t>
            </a:r>
            <a:r>
              <a:rPr lang="en-ID" sz="2000" b="0" i="0" dirty="0">
                <a:solidFill>
                  <a:srgbClr val="000000"/>
                </a:solidFill>
                <a:effectLst/>
                <a:latin typeface="Times New Roman" panose="02020603050405020304" pitchFamily="18" charset="0"/>
                <a:cs typeface="Times New Roman" panose="02020603050405020304" pitchFamily="18" charset="0"/>
              </a:rPr>
              <a:t> yang </a:t>
            </a:r>
            <a:r>
              <a:rPr lang="en-ID" sz="2000" b="0" i="0" dirty="0" err="1">
                <a:solidFill>
                  <a:srgbClr val="000000"/>
                </a:solidFill>
                <a:effectLst/>
                <a:latin typeface="Times New Roman" panose="02020603050405020304" pitchFamily="18" charset="0"/>
                <a:cs typeface="Times New Roman" panose="02020603050405020304" pitchFamily="18" charset="0"/>
              </a:rPr>
              <a:t>jauh</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lebih</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baik</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dari</a:t>
            </a:r>
            <a:r>
              <a:rPr lang="en-ID" sz="2000" b="0" i="0" dirty="0">
                <a:solidFill>
                  <a:srgbClr val="000000"/>
                </a:solidFill>
                <a:effectLst/>
                <a:latin typeface="Times New Roman" panose="02020603050405020304" pitchFamily="18" charset="0"/>
                <a:cs typeface="Times New Roman" panose="02020603050405020304" pitchFamily="18" charset="0"/>
              </a:rPr>
              <a:t> </a:t>
            </a:r>
            <a:r>
              <a:rPr lang="en-ID" sz="2000" b="0" i="0" dirty="0" err="1">
                <a:solidFill>
                  <a:srgbClr val="000000"/>
                </a:solidFill>
                <a:effectLst/>
                <a:latin typeface="Times New Roman" panose="02020603050405020304" pitchFamily="18" charset="0"/>
                <a:cs typeface="Times New Roman" panose="02020603050405020304" pitchFamily="18" charset="0"/>
              </a:rPr>
              <a:t>sebelumnya</a:t>
            </a:r>
            <a:r>
              <a:rPr lang="en-ID" sz="2000" b="0" i="0" dirty="0">
                <a:solidFill>
                  <a:srgbClr val="000000"/>
                </a:solidFill>
                <a:effectLst/>
                <a:latin typeface="Times New Roman" panose="02020603050405020304" pitchFamily="18" charset="0"/>
                <a:cs typeface="Times New Roman" panose="02020603050405020304" pitchFamily="18" charset="0"/>
              </a:rPr>
              <a:t>.</a:t>
            </a:r>
            <a:endParaRPr kumimoji="0" lang="sv-SE" altLang="id-ID" sz="2000" b="0" i="0" u="none" strike="noStrike" cap="none" normalizeH="0" baseline="0" dirty="0">
              <a:ln>
                <a:noFill/>
              </a:ln>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9296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0170F-AF5B-9EBB-7B11-53AE655C5D9B}"/>
              </a:ext>
            </a:extLst>
          </p:cNvPr>
          <p:cNvSpPr>
            <a:spLocks noGrp="1"/>
          </p:cNvSpPr>
          <p:nvPr>
            <p:ph type="title"/>
          </p:nvPr>
        </p:nvSpPr>
        <p:spPr>
          <a:xfrm>
            <a:off x="1043608" y="188640"/>
            <a:ext cx="6347714" cy="659160"/>
          </a:xfrm>
        </p:spPr>
        <p:txBody>
          <a:bodyPr/>
          <a:lstStyle/>
          <a:p>
            <a:pPr algn="ctr"/>
            <a:r>
              <a:rPr lang="id-ID" dirty="0">
                <a:solidFill>
                  <a:srgbClr val="00B050"/>
                </a:solidFill>
              </a:rPr>
              <a:t>3. Macam-macam Puasa</a:t>
            </a:r>
            <a:endParaRPr lang="en-ID" dirty="0">
              <a:solidFill>
                <a:srgbClr val="00B050"/>
              </a:solidFill>
            </a:endParaRPr>
          </a:p>
        </p:txBody>
      </p:sp>
      <p:sp>
        <p:nvSpPr>
          <p:cNvPr id="3" name="Title 1">
            <a:extLst>
              <a:ext uri="{FF2B5EF4-FFF2-40B4-BE49-F238E27FC236}">
                <a16:creationId xmlns:a16="http://schemas.microsoft.com/office/drawing/2014/main" id="{FCE26C9B-DBD6-0F24-996D-B48299122F5D}"/>
              </a:ext>
            </a:extLst>
          </p:cNvPr>
          <p:cNvSpPr txBox="1">
            <a:spLocks/>
          </p:cNvSpPr>
          <p:nvPr/>
        </p:nvSpPr>
        <p:spPr>
          <a:xfrm>
            <a:off x="611560" y="768743"/>
            <a:ext cx="8305800" cy="659160"/>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just"/>
            <a:endParaRPr lang="id-ID" sz="1800" dirty="0">
              <a:solidFill>
                <a:schemeClr val="tx1"/>
              </a:solidFill>
              <a:latin typeface="Times New Roman" panose="02020603050405020304" pitchFamily="18" charset="0"/>
              <a:cs typeface="Times New Roman" panose="02020603050405020304" pitchFamily="18" charset="0"/>
            </a:endParaRPr>
          </a:p>
          <a:p>
            <a:pPr algn="just"/>
            <a:endParaRPr lang="id-ID" sz="1800" dirty="0">
              <a:solidFill>
                <a:schemeClr val="tx1"/>
              </a:solidFill>
              <a:latin typeface="Times New Roman" panose="02020603050405020304" pitchFamily="18" charset="0"/>
              <a:cs typeface="Times New Roman" panose="02020603050405020304" pitchFamily="18" charset="0"/>
            </a:endParaRPr>
          </a:p>
          <a:p>
            <a:pPr algn="just"/>
            <a:r>
              <a:rPr lang="id-ID" sz="1800" b="1" dirty="0">
                <a:solidFill>
                  <a:schemeClr val="tx1"/>
                </a:solidFill>
                <a:latin typeface="Times New Roman" panose="02020603050405020304" pitchFamily="18" charset="0"/>
                <a:cs typeface="Times New Roman" panose="02020603050405020304" pitchFamily="18" charset="0"/>
              </a:rPr>
              <a:t> </a:t>
            </a:r>
            <a:endParaRPr lang="id-ID" sz="1800" dirty="0">
              <a:solidFill>
                <a:schemeClr val="tx1"/>
              </a:solidFill>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0CFABD74-4FB6-B234-75E0-3F75D0AD74CD}"/>
              </a:ext>
            </a:extLst>
          </p:cNvPr>
          <p:cNvSpPr txBox="1">
            <a:spLocks/>
          </p:cNvSpPr>
          <p:nvPr/>
        </p:nvSpPr>
        <p:spPr>
          <a:xfrm>
            <a:off x="1164060" y="865429"/>
            <a:ext cx="7200800" cy="1588215"/>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just"/>
            <a:endParaRPr lang="id-ID" sz="2000" dirty="0">
              <a:solidFill>
                <a:schemeClr val="tx1"/>
              </a:solidFill>
              <a:latin typeface="Times New Roman" panose="02020603050405020304" pitchFamily="18" charset="0"/>
              <a:cs typeface="Times New Roman" panose="02020603050405020304" pitchFamily="18" charset="0"/>
            </a:endParaRPr>
          </a:p>
          <a:p>
            <a:pPr algn="just"/>
            <a:endParaRPr lang="id-ID" sz="2000" dirty="0">
              <a:solidFill>
                <a:schemeClr val="tx1"/>
              </a:solidFill>
              <a:latin typeface="Times New Roman" panose="02020603050405020304" pitchFamily="18" charset="0"/>
              <a:cs typeface="Times New Roman" panose="02020603050405020304" pitchFamily="18" charset="0"/>
            </a:endParaRPr>
          </a:p>
          <a:p>
            <a:pPr algn="just"/>
            <a:r>
              <a:rPr lang="id-ID" sz="2000" dirty="0">
                <a:solidFill>
                  <a:schemeClr val="tx1"/>
                </a:solidFill>
                <a:latin typeface="Times New Roman" panose="02020603050405020304" pitchFamily="18" charset="0"/>
                <a:cs typeface="Times New Roman" panose="02020603050405020304" pitchFamily="18" charset="0"/>
              </a:rPr>
              <a:t> Macam-macam Puasa itu ada empat :</a:t>
            </a:r>
          </a:p>
          <a:p>
            <a:pPr marL="342900" indent="-342900" algn="just">
              <a:buAutoNum type="arabicPeriod"/>
            </a:pPr>
            <a:r>
              <a:rPr lang="id-ID" sz="2000" i="0" dirty="0">
                <a:solidFill>
                  <a:schemeClr val="tx1"/>
                </a:solidFill>
                <a:effectLst/>
                <a:latin typeface="Times New Roman" panose="02020603050405020304" pitchFamily="18" charset="0"/>
                <a:cs typeface="Times New Roman" panose="02020603050405020304" pitchFamily="18" charset="0"/>
              </a:rPr>
              <a:t>Puasa wajib (Puasa Bulan Ramadhan, Puasa Kafarat, Puasa Nazar)</a:t>
            </a:r>
          </a:p>
          <a:p>
            <a:pPr marL="342900" indent="-342900" algn="just">
              <a:buAutoNum type="arabicPeriod"/>
            </a:pPr>
            <a:r>
              <a:rPr lang="id-ID" sz="2000" i="0" dirty="0">
                <a:solidFill>
                  <a:schemeClr val="tx1"/>
                </a:solidFill>
                <a:effectLst/>
                <a:latin typeface="Times New Roman" panose="02020603050405020304" pitchFamily="18" charset="0"/>
                <a:cs typeface="Times New Roman" panose="02020603050405020304" pitchFamily="18" charset="0"/>
              </a:rPr>
              <a:t>Puasa Sunah (banyak)</a:t>
            </a:r>
          </a:p>
          <a:p>
            <a:pPr marL="342900" indent="-342900" algn="just">
              <a:buAutoNum type="arabicPeriod"/>
            </a:pPr>
            <a:r>
              <a:rPr lang="id-ID" sz="2000" i="0" dirty="0">
                <a:solidFill>
                  <a:schemeClr val="tx1"/>
                </a:solidFill>
                <a:effectLst/>
                <a:latin typeface="Times New Roman" panose="02020603050405020304" pitchFamily="18" charset="0"/>
                <a:cs typeface="Times New Roman" panose="02020603050405020304" pitchFamily="18" charset="0"/>
              </a:rPr>
              <a:t>Puasa Makruh (Puasa akhir bulan sya’ban)</a:t>
            </a:r>
          </a:p>
          <a:p>
            <a:pPr marL="342900" indent="-342900" algn="just">
              <a:buAutoNum type="arabicPeriod"/>
            </a:pPr>
            <a:r>
              <a:rPr lang="id-ID" sz="2000" dirty="0">
                <a:solidFill>
                  <a:schemeClr val="tx1"/>
                </a:solidFill>
                <a:latin typeface="Times New Roman" panose="02020603050405020304" pitchFamily="18" charset="0"/>
                <a:cs typeface="Times New Roman" panose="02020603050405020304" pitchFamily="18" charset="0"/>
              </a:rPr>
              <a:t>Puasa Haram (Puasa pada hari Raya dan Hari Tasyrik)</a:t>
            </a:r>
            <a:endParaRPr lang="id-ID" sz="2000" i="0" dirty="0">
              <a:solidFill>
                <a:srgbClr val="202124"/>
              </a:solidFill>
              <a:effectLst/>
              <a:latin typeface="Times New Roman" panose="02020603050405020304" pitchFamily="18" charset="0"/>
              <a:cs typeface="Times New Roman" panose="02020603050405020304" pitchFamily="18" charset="0"/>
            </a:endParaRPr>
          </a:p>
        </p:txBody>
      </p:sp>
      <p:sp>
        <p:nvSpPr>
          <p:cNvPr id="5" name="Title 1">
            <a:extLst>
              <a:ext uri="{FF2B5EF4-FFF2-40B4-BE49-F238E27FC236}">
                <a16:creationId xmlns:a16="http://schemas.microsoft.com/office/drawing/2014/main" id="{E10ABB4F-7CE8-ECEA-3046-D3FBA31A4183}"/>
              </a:ext>
            </a:extLst>
          </p:cNvPr>
          <p:cNvSpPr txBox="1">
            <a:spLocks/>
          </p:cNvSpPr>
          <p:nvPr/>
        </p:nvSpPr>
        <p:spPr>
          <a:xfrm>
            <a:off x="1043608" y="2852936"/>
            <a:ext cx="7200800" cy="2779595"/>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just"/>
            <a:endParaRPr lang="id-ID" sz="2000" dirty="0">
              <a:solidFill>
                <a:schemeClr val="tx1"/>
              </a:solidFill>
              <a:latin typeface="Times New Roman" panose="02020603050405020304" pitchFamily="18" charset="0"/>
              <a:cs typeface="Times New Roman" panose="02020603050405020304" pitchFamily="18" charset="0"/>
            </a:endParaRPr>
          </a:p>
          <a:p>
            <a:pPr algn="just"/>
            <a:endParaRPr lang="id-ID" sz="2000" dirty="0">
              <a:solidFill>
                <a:schemeClr val="tx1"/>
              </a:solidFill>
              <a:latin typeface="Times New Roman" panose="02020603050405020304" pitchFamily="18" charset="0"/>
              <a:cs typeface="Times New Roman" panose="02020603050405020304" pitchFamily="18" charset="0"/>
            </a:endParaRPr>
          </a:p>
          <a:p>
            <a:pPr algn="just"/>
            <a:r>
              <a:rPr lang="id-ID" sz="2000" dirty="0">
                <a:solidFill>
                  <a:schemeClr val="tx1"/>
                </a:solidFill>
                <a:latin typeface="Times New Roman" panose="02020603050405020304" pitchFamily="18" charset="0"/>
                <a:cs typeface="Times New Roman" panose="02020603050405020304" pitchFamily="18" charset="0"/>
              </a:rPr>
              <a:t> </a:t>
            </a:r>
            <a:r>
              <a:rPr lang="id-ID" sz="2000" b="1" i="1" dirty="0">
                <a:solidFill>
                  <a:srgbClr val="FF0000"/>
                </a:solidFill>
                <a:latin typeface="Times New Roman" panose="02020603050405020304" pitchFamily="18" charset="0"/>
                <a:cs typeface="Times New Roman" panose="02020603050405020304" pitchFamily="18" charset="0"/>
              </a:rPr>
              <a:t>Puasa Sunah :</a:t>
            </a:r>
          </a:p>
          <a:p>
            <a:pPr marL="342900" indent="-342900" algn="just">
              <a:buAutoNum type="arabicPeriod"/>
            </a:pPr>
            <a:r>
              <a:rPr lang="id-ID" sz="2000" i="0" dirty="0">
                <a:solidFill>
                  <a:schemeClr val="tx1"/>
                </a:solidFill>
                <a:effectLst/>
                <a:latin typeface="Times New Roman" panose="02020603050405020304" pitchFamily="18" charset="0"/>
                <a:cs typeface="Times New Roman" panose="02020603050405020304" pitchFamily="18" charset="0"/>
              </a:rPr>
              <a:t>Puasa Hari Senin-Kamis</a:t>
            </a:r>
          </a:p>
          <a:p>
            <a:pPr marL="342900" indent="-342900" algn="just">
              <a:buAutoNum type="arabicPeriod"/>
            </a:pPr>
            <a:r>
              <a:rPr lang="id-ID" sz="2000" i="0" dirty="0">
                <a:solidFill>
                  <a:schemeClr val="tx1"/>
                </a:solidFill>
                <a:effectLst/>
                <a:latin typeface="Times New Roman" panose="02020603050405020304" pitchFamily="18" charset="0"/>
                <a:cs typeface="Times New Roman" panose="02020603050405020304" pitchFamily="18" charset="0"/>
              </a:rPr>
              <a:t>Puasa Nabi Dawud</a:t>
            </a:r>
          </a:p>
          <a:p>
            <a:pPr marL="342900" indent="-342900" algn="just">
              <a:buAutoNum type="arabicPeriod"/>
            </a:pPr>
            <a:r>
              <a:rPr lang="id-ID" sz="2000" i="0" dirty="0">
                <a:solidFill>
                  <a:schemeClr val="tx1"/>
                </a:solidFill>
                <a:effectLst/>
                <a:latin typeface="Times New Roman" panose="02020603050405020304" pitchFamily="18" charset="0"/>
                <a:cs typeface="Times New Roman" panose="02020603050405020304" pitchFamily="18" charset="0"/>
              </a:rPr>
              <a:t>Puasa 6 Hari Syawal</a:t>
            </a:r>
          </a:p>
          <a:p>
            <a:pPr marL="342900" indent="-342900" algn="just">
              <a:buAutoNum type="arabicPeriod"/>
            </a:pPr>
            <a:r>
              <a:rPr lang="id-ID" sz="2000" dirty="0">
                <a:solidFill>
                  <a:schemeClr val="tx1"/>
                </a:solidFill>
                <a:latin typeface="Times New Roman" panose="02020603050405020304" pitchFamily="18" charset="0"/>
                <a:cs typeface="Times New Roman" panose="02020603050405020304" pitchFamily="18" charset="0"/>
              </a:rPr>
              <a:t>Puasa Arofah</a:t>
            </a:r>
            <a:endParaRPr lang="id-ID" sz="2000" i="0" dirty="0">
              <a:solidFill>
                <a:schemeClr val="tx1"/>
              </a:solidFill>
              <a:effectLst/>
              <a:latin typeface="Times New Roman" panose="02020603050405020304" pitchFamily="18" charset="0"/>
              <a:cs typeface="Times New Roman" panose="02020603050405020304" pitchFamily="18" charset="0"/>
            </a:endParaRPr>
          </a:p>
          <a:p>
            <a:pPr marL="342900" indent="-342900" algn="just">
              <a:buAutoNum type="arabicPeriod"/>
            </a:pPr>
            <a:r>
              <a:rPr lang="id-ID" sz="2000" dirty="0">
                <a:solidFill>
                  <a:schemeClr val="tx1"/>
                </a:solidFill>
                <a:latin typeface="Times New Roman" panose="02020603050405020304" pitchFamily="18" charset="0"/>
                <a:cs typeface="Times New Roman" panose="02020603050405020304" pitchFamily="18" charset="0"/>
              </a:rPr>
              <a:t>Puasa ‘Asyura</a:t>
            </a:r>
          </a:p>
          <a:p>
            <a:pPr marL="342900" indent="-342900" algn="just">
              <a:buAutoNum type="arabicPeriod"/>
            </a:pPr>
            <a:r>
              <a:rPr lang="id-ID" sz="2000" i="0" dirty="0">
                <a:solidFill>
                  <a:srgbClr val="202124"/>
                </a:solidFill>
                <a:effectLst/>
                <a:latin typeface="Times New Roman" panose="02020603050405020304" pitchFamily="18" charset="0"/>
                <a:cs typeface="Times New Roman" panose="02020603050405020304" pitchFamily="18" charset="0"/>
              </a:rPr>
              <a:t>Puasa Pertengahan Bulan 13, 14, 15 (Yaumul Baid) </a:t>
            </a:r>
          </a:p>
          <a:p>
            <a:pPr marL="342900" indent="-342900" algn="just">
              <a:buAutoNum type="arabicPeriod"/>
            </a:pPr>
            <a:r>
              <a:rPr lang="id-ID" sz="2000" dirty="0">
                <a:solidFill>
                  <a:srgbClr val="202124"/>
                </a:solidFill>
                <a:latin typeface="Times New Roman" panose="02020603050405020304" pitchFamily="18" charset="0"/>
                <a:cs typeface="Times New Roman" panose="02020603050405020304" pitchFamily="18" charset="0"/>
              </a:rPr>
              <a:t>Puasa Sya’ban</a:t>
            </a:r>
          </a:p>
          <a:p>
            <a:pPr marL="342900" indent="-342900" algn="just">
              <a:buAutoNum type="arabicPeriod"/>
            </a:pPr>
            <a:endParaRPr lang="id-ID" sz="2000" i="0" dirty="0">
              <a:solidFill>
                <a:srgbClr val="20212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4462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1DF1F3-6240-E4EA-8A92-2936F35DBF2A}"/>
              </a:ext>
            </a:extLst>
          </p:cNvPr>
          <p:cNvSpPr txBox="1"/>
          <p:nvPr/>
        </p:nvSpPr>
        <p:spPr>
          <a:xfrm>
            <a:off x="872682" y="2348880"/>
            <a:ext cx="7344816" cy="4339650"/>
          </a:xfrm>
          <a:prstGeom prst="rect">
            <a:avLst/>
          </a:prstGeom>
          <a:noFill/>
          <a:ln w="38100">
            <a:solidFill>
              <a:schemeClr val="tx1"/>
            </a:solidFill>
          </a:ln>
        </p:spPr>
        <p:txBody>
          <a:bodyPr wrap="square">
            <a:spAutoFit/>
          </a:bodyPr>
          <a:lstStyle/>
          <a:p>
            <a:pPr algn="just"/>
            <a:r>
              <a:rPr lang="en-ID" sz="2000" kern="1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id-ID" sz="2000" kern="1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c. </a:t>
            </a:r>
            <a:r>
              <a:rPr lang="en-ID" sz="2000" b="1" i="1" kern="1200" dirty="0" err="1">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Rukun</a:t>
            </a:r>
            <a:r>
              <a:rPr lang="en-ID" sz="2000" b="1" i="1" kern="1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b="1" i="1" kern="1200" dirty="0" err="1">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sz="2000" b="1" i="1" kern="1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b="1" i="1" kern="1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tidak</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akan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sah</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jika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tidak</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memenuhi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rukun-ruku</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yaitu</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en-ID" sz="2000" b="1"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Niat</a:t>
            </a:r>
            <a:r>
              <a:rPr lang="en-ID" sz="2000" b="1"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b="1"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id-ID" sz="2000" b="1" i="1"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Niat</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harus</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dilakukan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setiap</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malam</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bulan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Ramadhan.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Hal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ini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berdasarkan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hadits</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Rasul SAW:</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ar-AE" sz="36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مَنْ لَمْ يُبَيِّتْ الصِّياَمَ قَبْلَ الفَجْرَ فَلا صِيَامَ لَهُ </a:t>
            </a:r>
            <a:r>
              <a:rPr lang="id-ID" sz="36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D" sz="20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Barang</a:t>
            </a:r>
            <a:r>
              <a:rPr lang="en-ID" sz="20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siapa</a:t>
            </a:r>
            <a:r>
              <a:rPr lang="en-ID" sz="20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tidak</a:t>
            </a:r>
            <a:r>
              <a:rPr lang="en-ID" sz="20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berniat</a:t>
            </a:r>
            <a:r>
              <a:rPr lang="en-ID" sz="20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sz="20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pada </a:t>
            </a:r>
            <a:r>
              <a:rPr lang="en-ID" sz="20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malam</a:t>
            </a:r>
            <a:r>
              <a:rPr lang="en-ID" sz="20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sebelum</a:t>
            </a:r>
            <a:r>
              <a:rPr lang="en-ID" sz="20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fajar</a:t>
            </a:r>
            <a:r>
              <a:rPr lang="en-ID" sz="20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maka</a:t>
            </a:r>
            <a:r>
              <a:rPr lang="en-ID" sz="20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tidak</a:t>
            </a:r>
            <a:r>
              <a:rPr lang="en-ID" sz="20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sah</a:t>
            </a:r>
            <a:r>
              <a:rPr lang="en-ID" sz="20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puasanya</a:t>
            </a:r>
            <a:r>
              <a:rPr lang="en-ID" sz="20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(HR. </a:t>
            </a:r>
            <a:r>
              <a:rPr lang="en-ID" sz="20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Nasai</a:t>
            </a:r>
            <a:r>
              <a:rPr lang="en-ID" sz="20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id-ID" sz="20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endParaRPr>
          </a:p>
          <a:p>
            <a:pPr algn="just"/>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2. </a:t>
            </a:r>
            <a:r>
              <a:rPr lang="en-ID" sz="2000" b="1"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Menahan</a:t>
            </a:r>
            <a:r>
              <a:rPr lang="en-ID" sz="2000" b="1"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b="1"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diri</a:t>
            </a:r>
            <a:r>
              <a:rPr lang="en-ID" sz="2000" b="1"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b="1"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id-ID" sz="2000" b="1" i="1"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Yaitu</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menahan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diri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dari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segala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membatalkan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seperti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 </a:t>
            </a:r>
            <a:r>
              <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just"/>
            <a:r>
              <a:rPr lang="id-ID" sz="20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makan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minum</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bersetubuh</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mulai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terbit</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fajar</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sampai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terbenanam</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matahari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D" sz="20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598613BB-DC38-9082-2C12-03500E53ABCD}"/>
              </a:ext>
            </a:extLst>
          </p:cNvPr>
          <p:cNvSpPr txBox="1"/>
          <p:nvPr/>
        </p:nvSpPr>
        <p:spPr>
          <a:xfrm>
            <a:off x="5220072" y="624882"/>
            <a:ext cx="2952328" cy="1477328"/>
          </a:xfrm>
          <a:prstGeom prst="rect">
            <a:avLst/>
          </a:prstGeom>
          <a:noFill/>
          <a:ln w="38100">
            <a:solidFill>
              <a:schemeClr val="tx1"/>
            </a:solidFill>
          </a:ln>
        </p:spPr>
        <p:txBody>
          <a:bodyPr wrap="square">
            <a:spAutoFit/>
          </a:bodyPr>
          <a:lstStyle/>
          <a:p>
            <a:pPr algn="just"/>
            <a:r>
              <a:rPr lang="id-ID" sz="1800" b="1" i="1" kern="1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b. </a:t>
            </a:r>
            <a:r>
              <a:rPr lang="en-ID" sz="1800" b="1" i="1" kern="1200" dirty="0" err="1">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Syarat</a:t>
            </a:r>
            <a:r>
              <a:rPr lang="en-ID" sz="1800" b="1" i="1" kern="1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id-ID" b="1" i="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Sah</a:t>
            </a:r>
            <a:r>
              <a:rPr lang="en-ID" sz="1800" b="1" i="1" kern="1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800" b="1" i="1" kern="1200" dirty="0" err="1">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sz="1800" b="1" i="1" kern="1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1800" b="1" i="1" kern="1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D" sz="18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Syarat</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id-ID"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sah</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8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8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adalah</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Islam </a:t>
            </a:r>
            <a:endParaRPr lang="id-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id-ID"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Mumayiz</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id-ID" dirty="0">
                <a:solidFill>
                  <a:srgbClr val="212121"/>
                </a:solidFill>
                <a:latin typeface="Times New Roman" panose="02020603050405020304" pitchFamily="18" charset="0"/>
                <a:cs typeface="Times New Roman" panose="02020603050405020304" pitchFamily="18" charset="0"/>
              </a:rPr>
              <a:t>Suci dari haid dan nifas</a:t>
            </a:r>
            <a:endParaRPr lang="en-ID" dirty="0"/>
          </a:p>
        </p:txBody>
      </p:sp>
      <p:sp>
        <p:nvSpPr>
          <p:cNvPr id="8" name="TextBox 7">
            <a:extLst>
              <a:ext uri="{FF2B5EF4-FFF2-40B4-BE49-F238E27FC236}">
                <a16:creationId xmlns:a16="http://schemas.microsoft.com/office/drawing/2014/main" id="{83DA4D72-74D3-12F2-4561-7C6E2988A02E}"/>
              </a:ext>
            </a:extLst>
          </p:cNvPr>
          <p:cNvSpPr txBox="1"/>
          <p:nvPr/>
        </p:nvSpPr>
        <p:spPr>
          <a:xfrm>
            <a:off x="899592" y="611492"/>
            <a:ext cx="4104456" cy="1477328"/>
          </a:xfrm>
          <a:prstGeom prst="rect">
            <a:avLst/>
          </a:prstGeom>
          <a:noFill/>
          <a:ln w="38100">
            <a:solidFill>
              <a:schemeClr val="tx1"/>
            </a:solidFill>
          </a:ln>
        </p:spPr>
        <p:txBody>
          <a:bodyPr wrap="square">
            <a:spAutoFit/>
          </a:bodyPr>
          <a:lstStyle/>
          <a:p>
            <a:pPr algn="just"/>
            <a:r>
              <a:rPr lang="id-ID" sz="1800" b="1" i="1" kern="1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 </a:t>
            </a:r>
            <a:r>
              <a:rPr lang="en-ID" sz="1800" b="1" i="1" kern="1200" dirty="0" err="1">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Syarat</a:t>
            </a:r>
            <a:r>
              <a:rPr lang="en-ID" sz="1800" b="1" i="1" kern="1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800" b="1" i="1" kern="1200" dirty="0" err="1">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Wajib</a:t>
            </a:r>
            <a:r>
              <a:rPr lang="en-ID" sz="1800" b="1" i="1" kern="1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800" b="1" i="1" kern="1200" dirty="0" err="1">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sz="1800" b="1" i="1" kern="1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1800" b="1" i="1" kern="1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D" sz="18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Syarat</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8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wajib</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8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melaksanakan</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8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8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adalah</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Islam </a:t>
            </a:r>
            <a:endParaRPr lang="id-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en-ID" sz="18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Baligh</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8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cukup</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8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umur</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en-ID" sz="18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Berakal</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8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tidak</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8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hilang</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8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akal</a:t>
            </a:r>
            <a:r>
              <a:rPr lang="en-ID" sz="1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D" dirty="0"/>
          </a:p>
        </p:txBody>
      </p:sp>
      <p:sp>
        <p:nvSpPr>
          <p:cNvPr id="9" name="Title 1">
            <a:extLst>
              <a:ext uri="{FF2B5EF4-FFF2-40B4-BE49-F238E27FC236}">
                <a16:creationId xmlns:a16="http://schemas.microsoft.com/office/drawing/2014/main" id="{1C9F2C05-B124-F40E-37DA-516110576302}"/>
              </a:ext>
            </a:extLst>
          </p:cNvPr>
          <p:cNvSpPr txBox="1">
            <a:spLocks/>
          </p:cNvSpPr>
          <p:nvPr/>
        </p:nvSpPr>
        <p:spPr>
          <a:xfrm>
            <a:off x="899592" y="97452"/>
            <a:ext cx="7317906" cy="473000"/>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d-ID" sz="2000" b="1" dirty="0">
                <a:solidFill>
                  <a:srgbClr val="00B050"/>
                </a:solidFill>
                <a:latin typeface="Times New Roman" panose="02020603050405020304" pitchFamily="18" charset="0"/>
                <a:cs typeface="Times New Roman" panose="02020603050405020304" pitchFamily="18" charset="0"/>
              </a:rPr>
              <a:t>4. Syarat, Rukun, Sunah dan Hal yang membatalkan Puasa</a:t>
            </a:r>
          </a:p>
          <a:p>
            <a:pPr algn="ctr"/>
            <a:endParaRPr lang="en-ID" sz="20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7138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C6DB9C2-DA59-4B1E-0610-BB7E245FED34}"/>
              </a:ext>
            </a:extLst>
          </p:cNvPr>
          <p:cNvSpPr txBox="1"/>
          <p:nvPr/>
        </p:nvSpPr>
        <p:spPr>
          <a:xfrm>
            <a:off x="971600" y="294725"/>
            <a:ext cx="7056784" cy="6063198"/>
          </a:xfrm>
          <a:prstGeom prst="rect">
            <a:avLst/>
          </a:prstGeom>
          <a:noFill/>
        </p:spPr>
        <p:txBody>
          <a:bodyPr wrap="square">
            <a:spAutoFit/>
          </a:bodyPr>
          <a:lstStyle/>
          <a:p>
            <a:pPr algn="just"/>
            <a:r>
              <a:rPr lang="id-ID" sz="2000" b="1" i="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d. Batalnya Puasa :</a:t>
            </a:r>
          </a:p>
          <a:p>
            <a:pPr algn="just"/>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Adapun </a:t>
            </a:r>
            <a:r>
              <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hal-hal </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yang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membatalkan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adalah</a:t>
            </a:r>
            <a:r>
              <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Makan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minum</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bersetubuh</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sengaja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Sesuatu</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masuk</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sampai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ke</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tenggorokan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baik</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berkumur</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ketika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wudhu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atau</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menelan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sesuatu</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benda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dan yang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lainnya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Keluar</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mani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sengaja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seperti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karena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berlama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-lama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memandang</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wanita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mengkhayal</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berciuman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atau</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bersentuhan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wanita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sehingga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keluar</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mani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Muntah</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sengaja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id-ID" sz="20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Rasulullah SAW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bersabda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ar-AE" sz="2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وَمَنْ اسْتَقَاءَ عَمْدًا فَلْيَقْضِ </a:t>
            </a:r>
            <a:r>
              <a:rPr lang="id-ID" sz="28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b="1"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Barangsiapa</a:t>
            </a:r>
            <a:r>
              <a:rPr lang="en-ID" sz="2000" b="1"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b="1"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muntah</a:t>
            </a:r>
            <a:r>
              <a:rPr lang="en-ID" sz="2000" b="1"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b="1"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sz="2000" b="1"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b="1"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sengaja</a:t>
            </a:r>
            <a:r>
              <a:rPr lang="en-ID" sz="2000" b="1"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b="1"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maka</a:t>
            </a:r>
            <a:r>
              <a:rPr lang="en-ID" sz="2000" b="1"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b="1"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wajib</a:t>
            </a:r>
            <a:r>
              <a:rPr lang="en-ID" sz="2000" b="1"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b="1"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id-ID" sz="2000" b="1" i="1"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ID" sz="2000" b="1"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mengqadha</a:t>
            </a:r>
            <a:r>
              <a:rPr lang="en-ID" sz="2000" b="1"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b="1"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puasanya</a:t>
            </a:r>
            <a:r>
              <a:rPr lang="en-ID" sz="2000" b="1"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(HR. </a:t>
            </a:r>
            <a:r>
              <a:rPr lang="en-ID" sz="2000" b="1"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Tirmidzi</a:t>
            </a:r>
            <a:r>
              <a:rPr lang="en-ID" sz="2000" b="1"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Adapun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muntah</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id-ID" sz="20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tanpa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sengaja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tidak</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membatalkan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5. </a:t>
            </a:r>
            <a:r>
              <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Barangsiapa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makan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atau</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minum</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dia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menyangka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telah</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id-ID" sz="2000"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maghrib,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temyata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masih</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siang</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maka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puasanya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batal</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6. </a:t>
            </a:r>
            <a:r>
              <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Tidak</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bemiat</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pada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malam</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harinya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7. </a:t>
            </a:r>
            <a:r>
              <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Keluamya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darah</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haid</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atau</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nifas</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startAt="8"/>
            </a:pP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Murtad.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startAt="8"/>
            </a:pP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Hilang</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akal</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atau</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gila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D"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0253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961BAA-AA1E-21A8-20C1-F5502D8C71C2}"/>
              </a:ext>
            </a:extLst>
          </p:cNvPr>
          <p:cNvSpPr txBox="1"/>
          <p:nvPr/>
        </p:nvSpPr>
        <p:spPr>
          <a:xfrm>
            <a:off x="863588" y="332656"/>
            <a:ext cx="6156684" cy="5324535"/>
          </a:xfrm>
          <a:prstGeom prst="rect">
            <a:avLst/>
          </a:prstGeom>
          <a:noFill/>
        </p:spPr>
        <p:txBody>
          <a:bodyPr wrap="square">
            <a:spAutoFit/>
          </a:bodyPr>
          <a:lstStyle/>
          <a:p>
            <a:pPr algn="just"/>
            <a:r>
              <a:rPr lang="id-ID" sz="2000" b="1" i="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Kafarat :</a:t>
            </a:r>
          </a:p>
          <a:p>
            <a:pPr algn="just"/>
            <a:r>
              <a:rPr lang="en-ID" sz="2000" b="0" i="0" dirty="0" err="1">
                <a:solidFill>
                  <a:srgbClr val="202124"/>
                </a:solidFill>
                <a:effectLst/>
                <a:latin typeface="Times New Roman" panose="02020603050405020304" pitchFamily="18" charset="0"/>
                <a:cs typeface="Times New Roman" panose="02020603050405020304" pitchFamily="18" charset="0"/>
              </a:rPr>
              <a:t>Kafarat</a:t>
            </a:r>
            <a:r>
              <a:rPr lang="en-ID" sz="2000" b="0" i="0" dirty="0">
                <a:solidFill>
                  <a:srgbClr val="202124"/>
                </a:solidFill>
                <a:effectLst/>
                <a:latin typeface="Times New Roman" panose="02020603050405020304" pitchFamily="18" charset="0"/>
                <a:cs typeface="Times New Roman" panose="02020603050405020304" pitchFamily="18" charset="0"/>
              </a:rPr>
              <a:t>. </a:t>
            </a:r>
            <a:r>
              <a:rPr lang="en-ID" sz="2000" b="0" i="0" dirty="0" err="1">
                <a:solidFill>
                  <a:srgbClr val="202124"/>
                </a:solidFill>
                <a:effectLst/>
                <a:latin typeface="Times New Roman" panose="02020603050405020304" pitchFamily="18" charset="0"/>
                <a:cs typeface="Times New Roman" panose="02020603050405020304" pitchFamily="18" charset="0"/>
              </a:rPr>
              <a:t>Secara</a:t>
            </a:r>
            <a:r>
              <a:rPr lang="en-ID" sz="2000" b="0" i="0" dirty="0">
                <a:solidFill>
                  <a:srgbClr val="202124"/>
                </a:solidFill>
                <a:effectLst/>
                <a:latin typeface="Times New Roman" panose="02020603050405020304" pitchFamily="18" charset="0"/>
                <a:cs typeface="Times New Roman" panose="02020603050405020304" pitchFamily="18" charset="0"/>
              </a:rPr>
              <a:t> </a:t>
            </a:r>
            <a:r>
              <a:rPr lang="en-ID" sz="2000" b="0" i="0" dirty="0" err="1">
                <a:solidFill>
                  <a:srgbClr val="202124"/>
                </a:solidFill>
                <a:effectLst/>
                <a:latin typeface="Times New Roman" panose="02020603050405020304" pitchFamily="18" charset="0"/>
                <a:cs typeface="Times New Roman" panose="02020603050405020304" pitchFamily="18" charset="0"/>
              </a:rPr>
              <a:t>bahasa</a:t>
            </a:r>
            <a:r>
              <a:rPr lang="en-ID" sz="2000" b="0" i="0" dirty="0">
                <a:solidFill>
                  <a:srgbClr val="202124"/>
                </a:solidFill>
                <a:effectLst/>
                <a:latin typeface="Times New Roman" panose="02020603050405020304" pitchFamily="18" charset="0"/>
                <a:cs typeface="Times New Roman" panose="02020603050405020304" pitchFamily="18" charset="0"/>
              </a:rPr>
              <a:t>, </a:t>
            </a:r>
            <a:r>
              <a:rPr lang="en-ID" sz="2000" b="0" i="0" dirty="0" err="1">
                <a:solidFill>
                  <a:srgbClr val="202124"/>
                </a:solidFill>
                <a:effectLst/>
                <a:latin typeface="Times New Roman" panose="02020603050405020304" pitchFamily="18" charset="0"/>
                <a:cs typeface="Times New Roman" panose="02020603050405020304" pitchFamily="18" charset="0"/>
              </a:rPr>
              <a:t>kafarat</a:t>
            </a:r>
            <a:r>
              <a:rPr lang="en-ID" sz="2000" b="0" i="0" dirty="0">
                <a:solidFill>
                  <a:srgbClr val="202124"/>
                </a:solidFill>
                <a:effectLst/>
                <a:latin typeface="Times New Roman" panose="02020603050405020304" pitchFamily="18" charset="0"/>
                <a:cs typeface="Times New Roman" panose="02020603050405020304" pitchFamily="18" charset="0"/>
              </a:rPr>
              <a:t> </a:t>
            </a:r>
            <a:r>
              <a:rPr lang="en-ID" sz="2000" b="0" i="0" dirty="0" err="1">
                <a:solidFill>
                  <a:srgbClr val="202124"/>
                </a:solidFill>
                <a:effectLst/>
                <a:latin typeface="Times New Roman" panose="02020603050405020304" pitchFamily="18" charset="0"/>
                <a:cs typeface="Times New Roman" panose="02020603050405020304" pitchFamily="18" charset="0"/>
              </a:rPr>
              <a:t>berasal</a:t>
            </a:r>
            <a:r>
              <a:rPr lang="en-ID" sz="2000" b="0" i="0" dirty="0">
                <a:solidFill>
                  <a:srgbClr val="202124"/>
                </a:solidFill>
                <a:effectLst/>
                <a:latin typeface="Times New Roman" panose="02020603050405020304" pitchFamily="18" charset="0"/>
                <a:cs typeface="Times New Roman" panose="02020603050405020304" pitchFamily="18" charset="0"/>
              </a:rPr>
              <a:t> </a:t>
            </a:r>
            <a:r>
              <a:rPr lang="en-ID" sz="2000" b="0" i="0" dirty="0" err="1">
                <a:solidFill>
                  <a:srgbClr val="202124"/>
                </a:solidFill>
                <a:effectLst/>
                <a:latin typeface="Times New Roman" panose="02020603050405020304" pitchFamily="18" charset="0"/>
                <a:cs typeface="Times New Roman" panose="02020603050405020304" pitchFamily="18" charset="0"/>
              </a:rPr>
              <a:t>dari</a:t>
            </a:r>
            <a:r>
              <a:rPr lang="en-ID" sz="2000" b="0" i="0" dirty="0">
                <a:solidFill>
                  <a:srgbClr val="202124"/>
                </a:solidFill>
                <a:effectLst/>
                <a:latin typeface="Times New Roman" panose="02020603050405020304" pitchFamily="18" charset="0"/>
                <a:cs typeface="Times New Roman" panose="02020603050405020304" pitchFamily="18" charset="0"/>
              </a:rPr>
              <a:t> kata “</a:t>
            </a:r>
            <a:r>
              <a:rPr lang="en-ID" sz="2000" b="0" i="0" dirty="0" err="1">
                <a:solidFill>
                  <a:srgbClr val="202124"/>
                </a:solidFill>
                <a:effectLst/>
                <a:latin typeface="Times New Roman" panose="02020603050405020304" pitchFamily="18" charset="0"/>
                <a:cs typeface="Times New Roman" panose="02020603050405020304" pitchFamily="18" charset="0"/>
              </a:rPr>
              <a:t>kafara</a:t>
            </a:r>
            <a:r>
              <a:rPr lang="en-ID" sz="2000" b="0" i="0" dirty="0">
                <a:solidFill>
                  <a:srgbClr val="202124"/>
                </a:solidFill>
                <a:effectLst/>
                <a:latin typeface="Times New Roman" panose="02020603050405020304" pitchFamily="18" charset="0"/>
                <a:cs typeface="Times New Roman" panose="02020603050405020304" pitchFamily="18" charset="0"/>
              </a:rPr>
              <a:t>” yang </a:t>
            </a:r>
            <a:r>
              <a:rPr lang="en-ID" sz="2000" b="0" i="0" dirty="0" err="1">
                <a:solidFill>
                  <a:srgbClr val="202124"/>
                </a:solidFill>
                <a:effectLst/>
                <a:latin typeface="Times New Roman" panose="02020603050405020304" pitchFamily="18" charset="0"/>
                <a:cs typeface="Times New Roman" panose="02020603050405020304" pitchFamily="18" charset="0"/>
              </a:rPr>
              <a:t>berarti</a:t>
            </a:r>
            <a:r>
              <a:rPr lang="en-ID" sz="2000" b="0" i="0" dirty="0">
                <a:solidFill>
                  <a:srgbClr val="202124"/>
                </a:solidFill>
                <a:effectLst/>
                <a:latin typeface="Times New Roman" panose="02020603050405020304" pitchFamily="18" charset="0"/>
                <a:cs typeface="Times New Roman" panose="02020603050405020304" pitchFamily="18" charset="0"/>
              </a:rPr>
              <a:t> “</a:t>
            </a:r>
            <a:r>
              <a:rPr lang="en-ID" sz="2000" b="0" i="0" dirty="0" err="1">
                <a:solidFill>
                  <a:srgbClr val="202124"/>
                </a:solidFill>
                <a:effectLst/>
                <a:latin typeface="Times New Roman" panose="02020603050405020304" pitchFamily="18" charset="0"/>
                <a:cs typeface="Times New Roman" panose="02020603050405020304" pitchFamily="18" charset="0"/>
              </a:rPr>
              <a:t>mengganti</a:t>
            </a:r>
            <a:r>
              <a:rPr lang="en-ID" sz="2000" b="0" i="0" dirty="0">
                <a:solidFill>
                  <a:srgbClr val="202124"/>
                </a:solidFill>
                <a:effectLst/>
                <a:latin typeface="Times New Roman" panose="02020603050405020304" pitchFamily="18" charset="0"/>
                <a:cs typeface="Times New Roman" panose="02020603050405020304" pitchFamily="18" charset="0"/>
              </a:rPr>
              <a:t>, </a:t>
            </a:r>
            <a:r>
              <a:rPr lang="en-ID" sz="2000" b="0" i="0" dirty="0" err="1">
                <a:solidFill>
                  <a:srgbClr val="202124"/>
                </a:solidFill>
                <a:effectLst/>
                <a:latin typeface="Times New Roman" panose="02020603050405020304" pitchFamily="18" charset="0"/>
                <a:cs typeface="Times New Roman" panose="02020603050405020304" pitchFamily="18" charset="0"/>
              </a:rPr>
              <a:t>membayar</a:t>
            </a:r>
            <a:r>
              <a:rPr lang="en-ID" sz="2000" b="0" i="0" dirty="0">
                <a:solidFill>
                  <a:srgbClr val="202124"/>
                </a:solidFill>
                <a:effectLst/>
                <a:latin typeface="Times New Roman" panose="02020603050405020304" pitchFamily="18" charset="0"/>
                <a:cs typeface="Times New Roman" panose="02020603050405020304" pitchFamily="18" charset="0"/>
              </a:rPr>
              <a:t>, </a:t>
            </a:r>
            <a:r>
              <a:rPr lang="en-ID" sz="2000" b="0" i="0" dirty="0" err="1">
                <a:solidFill>
                  <a:srgbClr val="202124"/>
                </a:solidFill>
                <a:effectLst/>
                <a:latin typeface="Times New Roman" panose="02020603050405020304" pitchFamily="18" charset="0"/>
                <a:cs typeface="Times New Roman" panose="02020603050405020304" pitchFamily="18" charset="0"/>
              </a:rPr>
              <a:t>menutupi</a:t>
            </a:r>
            <a:r>
              <a:rPr lang="en-ID" sz="2000" b="0" i="0" dirty="0">
                <a:solidFill>
                  <a:srgbClr val="202124"/>
                </a:solidFill>
                <a:effectLst/>
                <a:latin typeface="Times New Roman" panose="02020603050405020304" pitchFamily="18" charset="0"/>
                <a:cs typeface="Times New Roman" panose="02020603050405020304" pitchFamily="18" charset="0"/>
              </a:rPr>
              <a:t>, dan </a:t>
            </a:r>
            <a:r>
              <a:rPr lang="en-ID" sz="2000" b="0" i="0" dirty="0" err="1">
                <a:solidFill>
                  <a:srgbClr val="202124"/>
                </a:solidFill>
                <a:effectLst/>
                <a:latin typeface="Times New Roman" panose="02020603050405020304" pitchFamily="18" charset="0"/>
                <a:cs typeface="Times New Roman" panose="02020603050405020304" pitchFamily="18" charset="0"/>
              </a:rPr>
              <a:t>memperbaiki</a:t>
            </a:r>
            <a:r>
              <a:rPr lang="en-ID" sz="2000" b="0" i="0" dirty="0">
                <a:solidFill>
                  <a:srgbClr val="202124"/>
                </a:solidFill>
                <a:effectLst/>
                <a:latin typeface="Times New Roman" panose="02020603050405020304" pitchFamily="18" charset="0"/>
                <a:cs typeface="Times New Roman" panose="02020603050405020304" pitchFamily="18" charset="0"/>
              </a:rPr>
              <a:t>”. </a:t>
            </a:r>
            <a:endParaRPr lang="id-ID" sz="2000" b="0" i="0" dirty="0">
              <a:solidFill>
                <a:srgbClr val="202124"/>
              </a:solidFill>
              <a:effectLst/>
              <a:latin typeface="Times New Roman" panose="02020603050405020304" pitchFamily="18" charset="0"/>
              <a:cs typeface="Times New Roman" panose="02020603050405020304" pitchFamily="18" charset="0"/>
            </a:endParaRPr>
          </a:p>
          <a:p>
            <a:pPr algn="just"/>
            <a:r>
              <a:rPr lang="en-ID" sz="2000" i="0" dirty="0" err="1">
                <a:solidFill>
                  <a:srgbClr val="202124"/>
                </a:solidFill>
                <a:effectLst/>
                <a:latin typeface="Times New Roman" panose="02020603050405020304" pitchFamily="18" charset="0"/>
                <a:cs typeface="Times New Roman" panose="02020603050405020304" pitchFamily="18" charset="0"/>
              </a:rPr>
              <a:t>Kafarat</a:t>
            </a:r>
            <a:r>
              <a:rPr lang="en-ID" sz="2000" i="0" dirty="0">
                <a:solidFill>
                  <a:srgbClr val="202124"/>
                </a:solidFill>
                <a:effectLst/>
                <a:latin typeface="Times New Roman" panose="02020603050405020304" pitchFamily="18" charset="0"/>
                <a:cs typeface="Times New Roman" panose="02020603050405020304" pitchFamily="18" charset="0"/>
              </a:rPr>
              <a:t> </a:t>
            </a:r>
            <a:r>
              <a:rPr lang="en-ID" sz="2000" i="0" dirty="0" err="1">
                <a:solidFill>
                  <a:srgbClr val="202124"/>
                </a:solidFill>
                <a:effectLst/>
                <a:latin typeface="Times New Roman" panose="02020603050405020304" pitchFamily="18" charset="0"/>
                <a:cs typeface="Times New Roman" panose="02020603050405020304" pitchFamily="18" charset="0"/>
              </a:rPr>
              <a:t>adalah</a:t>
            </a:r>
            <a:r>
              <a:rPr lang="en-ID" sz="2000" i="0" dirty="0">
                <a:solidFill>
                  <a:srgbClr val="202124"/>
                </a:solidFill>
                <a:effectLst/>
                <a:latin typeface="Times New Roman" panose="02020603050405020304" pitchFamily="18" charset="0"/>
                <a:cs typeface="Times New Roman" panose="02020603050405020304" pitchFamily="18" charset="0"/>
              </a:rPr>
              <a:t> salah </a:t>
            </a:r>
            <a:r>
              <a:rPr lang="en-ID" sz="2000" i="0" dirty="0" err="1">
                <a:solidFill>
                  <a:srgbClr val="202124"/>
                </a:solidFill>
                <a:effectLst/>
                <a:latin typeface="Times New Roman" panose="02020603050405020304" pitchFamily="18" charset="0"/>
                <a:cs typeface="Times New Roman" panose="02020603050405020304" pitchFamily="18" charset="0"/>
              </a:rPr>
              <a:t>satu</a:t>
            </a:r>
            <a:r>
              <a:rPr lang="en-ID" sz="2000" i="0" dirty="0">
                <a:solidFill>
                  <a:srgbClr val="202124"/>
                </a:solidFill>
                <a:effectLst/>
                <a:latin typeface="Times New Roman" panose="02020603050405020304" pitchFamily="18" charset="0"/>
                <a:cs typeface="Times New Roman" panose="02020603050405020304" pitchFamily="18" charset="0"/>
              </a:rPr>
              <a:t> </a:t>
            </a:r>
            <a:r>
              <a:rPr lang="en-ID" sz="2000" i="0" dirty="0" err="1">
                <a:solidFill>
                  <a:srgbClr val="202124"/>
                </a:solidFill>
                <a:effectLst/>
                <a:latin typeface="Times New Roman" panose="02020603050405020304" pitchFamily="18" charset="0"/>
                <a:cs typeface="Times New Roman" panose="02020603050405020304" pitchFamily="18" charset="0"/>
              </a:rPr>
              <a:t>cara</a:t>
            </a:r>
            <a:r>
              <a:rPr lang="en-ID" sz="2000" i="0" dirty="0">
                <a:solidFill>
                  <a:srgbClr val="202124"/>
                </a:solidFill>
                <a:effectLst/>
                <a:latin typeface="Times New Roman" panose="02020603050405020304" pitchFamily="18" charset="0"/>
                <a:cs typeface="Times New Roman" panose="02020603050405020304" pitchFamily="18" charset="0"/>
              </a:rPr>
              <a:t> </a:t>
            </a:r>
            <a:r>
              <a:rPr lang="en-ID" sz="2000" i="0" dirty="0" err="1">
                <a:solidFill>
                  <a:srgbClr val="202124"/>
                </a:solidFill>
                <a:effectLst/>
                <a:latin typeface="Times New Roman" panose="02020603050405020304" pitchFamily="18" charset="0"/>
                <a:cs typeface="Times New Roman" panose="02020603050405020304" pitchFamily="18" charset="0"/>
              </a:rPr>
              <a:t>untuk</a:t>
            </a:r>
            <a:r>
              <a:rPr lang="en-ID" sz="2000" i="0" dirty="0">
                <a:solidFill>
                  <a:srgbClr val="202124"/>
                </a:solidFill>
                <a:effectLst/>
                <a:latin typeface="Times New Roman" panose="02020603050405020304" pitchFamily="18" charset="0"/>
                <a:cs typeface="Times New Roman" panose="02020603050405020304" pitchFamily="18" charset="0"/>
              </a:rPr>
              <a:t> </a:t>
            </a:r>
            <a:r>
              <a:rPr lang="en-ID" sz="2000" i="0" dirty="0" err="1">
                <a:solidFill>
                  <a:srgbClr val="202124"/>
                </a:solidFill>
                <a:effectLst/>
                <a:latin typeface="Times New Roman" panose="02020603050405020304" pitchFamily="18" charset="0"/>
                <a:cs typeface="Times New Roman" panose="02020603050405020304" pitchFamily="18" charset="0"/>
              </a:rPr>
              <a:t>menebus</a:t>
            </a:r>
            <a:r>
              <a:rPr lang="en-ID" sz="2000" i="0" dirty="0">
                <a:solidFill>
                  <a:srgbClr val="202124"/>
                </a:solidFill>
                <a:effectLst/>
                <a:latin typeface="Times New Roman" panose="02020603050405020304" pitchFamily="18" charset="0"/>
                <a:cs typeface="Times New Roman" panose="02020603050405020304" pitchFamily="18" charset="0"/>
              </a:rPr>
              <a:t> </a:t>
            </a:r>
            <a:r>
              <a:rPr lang="en-ID" sz="2000" i="0" dirty="0" err="1">
                <a:solidFill>
                  <a:srgbClr val="202124"/>
                </a:solidFill>
                <a:effectLst/>
                <a:latin typeface="Times New Roman" panose="02020603050405020304" pitchFamily="18" charset="0"/>
                <a:cs typeface="Times New Roman" panose="02020603050405020304" pitchFamily="18" charset="0"/>
              </a:rPr>
              <a:t>kesalahan</a:t>
            </a:r>
            <a:r>
              <a:rPr lang="en-ID" sz="2000" i="0" dirty="0">
                <a:solidFill>
                  <a:srgbClr val="202124"/>
                </a:solidFill>
                <a:effectLst/>
                <a:latin typeface="Times New Roman" panose="02020603050405020304" pitchFamily="18" charset="0"/>
                <a:cs typeface="Times New Roman" panose="02020603050405020304" pitchFamily="18" charset="0"/>
              </a:rPr>
              <a:t> yang </a:t>
            </a:r>
            <a:r>
              <a:rPr lang="en-ID" sz="2000" i="0" dirty="0" err="1">
                <a:solidFill>
                  <a:srgbClr val="202124"/>
                </a:solidFill>
                <a:effectLst/>
                <a:latin typeface="Times New Roman" panose="02020603050405020304" pitchFamily="18" charset="0"/>
                <a:cs typeface="Times New Roman" panose="02020603050405020304" pitchFamily="18" charset="0"/>
              </a:rPr>
              <a:t>sengaja</a:t>
            </a:r>
            <a:r>
              <a:rPr lang="en-ID" sz="2000" i="0" dirty="0">
                <a:solidFill>
                  <a:srgbClr val="202124"/>
                </a:solidFill>
                <a:effectLst/>
                <a:latin typeface="Times New Roman" panose="02020603050405020304" pitchFamily="18" charset="0"/>
                <a:cs typeface="Times New Roman" panose="02020603050405020304" pitchFamily="18" charset="0"/>
              </a:rPr>
              <a:t> </a:t>
            </a:r>
            <a:r>
              <a:rPr lang="en-ID" sz="2000" i="0" dirty="0" err="1">
                <a:solidFill>
                  <a:srgbClr val="202124"/>
                </a:solidFill>
                <a:effectLst/>
                <a:latin typeface="Times New Roman" panose="02020603050405020304" pitchFamily="18" charset="0"/>
                <a:cs typeface="Times New Roman" panose="02020603050405020304" pitchFamily="18" charset="0"/>
              </a:rPr>
              <a:t>dilakukan</a:t>
            </a:r>
            <a:r>
              <a:rPr lang="en-ID" sz="2000" i="0" dirty="0">
                <a:solidFill>
                  <a:srgbClr val="202124"/>
                </a:solidFill>
                <a:effectLst/>
                <a:latin typeface="Times New Roman" panose="02020603050405020304" pitchFamily="18" charset="0"/>
                <a:cs typeface="Times New Roman" panose="02020603050405020304" pitchFamily="18" charset="0"/>
              </a:rPr>
              <a:t> </a:t>
            </a:r>
            <a:r>
              <a:rPr lang="en-ID" sz="2000" i="0" dirty="0" err="1">
                <a:solidFill>
                  <a:srgbClr val="202124"/>
                </a:solidFill>
                <a:effectLst/>
                <a:latin typeface="Times New Roman" panose="02020603050405020304" pitchFamily="18" charset="0"/>
                <a:cs typeface="Times New Roman" panose="02020603050405020304" pitchFamily="18" charset="0"/>
              </a:rPr>
              <a:t>dengan</a:t>
            </a:r>
            <a:r>
              <a:rPr lang="en-ID" sz="2000" i="0" dirty="0">
                <a:solidFill>
                  <a:srgbClr val="202124"/>
                </a:solidFill>
                <a:effectLst/>
                <a:latin typeface="Times New Roman" panose="02020603050405020304" pitchFamily="18" charset="0"/>
                <a:cs typeface="Times New Roman" panose="02020603050405020304" pitchFamily="18" charset="0"/>
              </a:rPr>
              <a:t> </a:t>
            </a:r>
            <a:r>
              <a:rPr lang="en-ID" sz="2000" i="0" dirty="0" err="1">
                <a:solidFill>
                  <a:srgbClr val="202124"/>
                </a:solidFill>
                <a:effectLst/>
                <a:latin typeface="Times New Roman" panose="02020603050405020304" pitchFamily="18" charset="0"/>
                <a:cs typeface="Times New Roman" panose="02020603050405020304" pitchFamily="18" charset="0"/>
              </a:rPr>
              <a:t>membayar</a:t>
            </a:r>
            <a:r>
              <a:rPr lang="en-ID" sz="2000" i="0" dirty="0">
                <a:solidFill>
                  <a:srgbClr val="202124"/>
                </a:solidFill>
                <a:effectLst/>
                <a:latin typeface="Times New Roman" panose="02020603050405020304" pitchFamily="18" charset="0"/>
                <a:cs typeface="Times New Roman" panose="02020603050405020304" pitchFamily="18" charset="0"/>
              </a:rPr>
              <a:t> </a:t>
            </a:r>
            <a:r>
              <a:rPr lang="en-ID" sz="2000" i="0" dirty="0" err="1">
                <a:solidFill>
                  <a:srgbClr val="202124"/>
                </a:solidFill>
                <a:effectLst/>
                <a:latin typeface="Times New Roman" panose="02020603050405020304" pitchFamily="18" charset="0"/>
                <a:cs typeface="Times New Roman" panose="02020603050405020304" pitchFamily="18" charset="0"/>
              </a:rPr>
              <a:t>sejumlah</a:t>
            </a:r>
            <a:r>
              <a:rPr lang="en-ID" sz="2000" i="0" dirty="0">
                <a:solidFill>
                  <a:srgbClr val="202124"/>
                </a:solidFill>
                <a:effectLst/>
                <a:latin typeface="Times New Roman" panose="02020603050405020304" pitchFamily="18" charset="0"/>
                <a:cs typeface="Times New Roman" panose="02020603050405020304" pitchFamily="18" charset="0"/>
              </a:rPr>
              <a:t> dana yang </a:t>
            </a:r>
            <a:r>
              <a:rPr lang="en-ID" sz="2000" i="0" dirty="0" err="1">
                <a:solidFill>
                  <a:srgbClr val="202124"/>
                </a:solidFill>
                <a:effectLst/>
                <a:latin typeface="Times New Roman" panose="02020603050405020304" pitchFamily="18" charset="0"/>
                <a:cs typeface="Times New Roman" panose="02020603050405020304" pitchFamily="18" charset="0"/>
              </a:rPr>
              <a:t>harus</a:t>
            </a:r>
            <a:r>
              <a:rPr lang="en-ID" sz="2000" i="0" dirty="0">
                <a:solidFill>
                  <a:srgbClr val="202124"/>
                </a:solidFill>
                <a:effectLst/>
                <a:latin typeface="Times New Roman" panose="02020603050405020304" pitchFamily="18" charset="0"/>
                <a:cs typeface="Times New Roman" panose="02020603050405020304" pitchFamily="18" charset="0"/>
              </a:rPr>
              <a:t> </a:t>
            </a:r>
            <a:r>
              <a:rPr lang="en-ID" sz="2000" i="0" dirty="0" err="1">
                <a:solidFill>
                  <a:srgbClr val="202124"/>
                </a:solidFill>
                <a:effectLst/>
                <a:latin typeface="Times New Roman" panose="02020603050405020304" pitchFamily="18" charset="0"/>
                <a:cs typeface="Times New Roman" panose="02020603050405020304" pitchFamily="18" charset="0"/>
              </a:rPr>
              <a:t>dibayarkan</a:t>
            </a:r>
            <a:r>
              <a:rPr lang="en-ID" sz="2000" i="0" dirty="0">
                <a:solidFill>
                  <a:srgbClr val="202124"/>
                </a:solidFill>
                <a:effectLst/>
                <a:latin typeface="Times New Roman" panose="02020603050405020304" pitchFamily="18" charset="0"/>
                <a:cs typeface="Times New Roman" panose="02020603050405020304" pitchFamily="18" charset="0"/>
              </a:rPr>
              <a:t> </a:t>
            </a:r>
            <a:r>
              <a:rPr lang="en-ID" sz="2000" i="0" dirty="0" err="1">
                <a:solidFill>
                  <a:srgbClr val="202124"/>
                </a:solidFill>
                <a:effectLst/>
                <a:latin typeface="Times New Roman" panose="02020603050405020304" pitchFamily="18" charset="0"/>
                <a:cs typeface="Times New Roman" panose="02020603050405020304" pitchFamily="18" charset="0"/>
              </a:rPr>
              <a:t>sesuai</a:t>
            </a:r>
            <a:r>
              <a:rPr lang="en-ID" sz="2000" i="0" dirty="0">
                <a:solidFill>
                  <a:srgbClr val="202124"/>
                </a:solidFill>
                <a:effectLst/>
                <a:latin typeface="Times New Roman" panose="02020603050405020304" pitchFamily="18" charset="0"/>
                <a:cs typeface="Times New Roman" panose="02020603050405020304" pitchFamily="18" charset="0"/>
              </a:rPr>
              <a:t> </a:t>
            </a:r>
            <a:r>
              <a:rPr lang="en-ID" sz="2000" i="0" dirty="0" err="1">
                <a:solidFill>
                  <a:srgbClr val="202124"/>
                </a:solidFill>
                <a:effectLst/>
                <a:latin typeface="Times New Roman" panose="02020603050405020304" pitchFamily="18" charset="0"/>
                <a:cs typeface="Times New Roman" panose="02020603050405020304" pitchFamily="18" charset="0"/>
              </a:rPr>
              <a:t>dengan</a:t>
            </a:r>
            <a:r>
              <a:rPr lang="en-ID" sz="2000" i="0" dirty="0">
                <a:solidFill>
                  <a:srgbClr val="202124"/>
                </a:solidFill>
                <a:effectLst/>
                <a:latin typeface="Times New Roman" panose="02020603050405020304" pitchFamily="18" charset="0"/>
                <a:cs typeface="Times New Roman" panose="02020603050405020304" pitchFamily="18" charset="0"/>
              </a:rPr>
              <a:t> </a:t>
            </a:r>
            <a:r>
              <a:rPr lang="en-ID" sz="2000" i="0" dirty="0" err="1">
                <a:solidFill>
                  <a:srgbClr val="202124"/>
                </a:solidFill>
                <a:effectLst/>
                <a:latin typeface="Times New Roman" panose="02020603050405020304" pitchFamily="18" charset="0"/>
                <a:cs typeface="Times New Roman" panose="02020603050405020304" pitchFamily="18" charset="0"/>
              </a:rPr>
              <a:t>ketentuan</a:t>
            </a:r>
            <a:r>
              <a:rPr lang="en-ID" sz="2000" i="0" dirty="0">
                <a:solidFill>
                  <a:srgbClr val="202124"/>
                </a:solidFill>
                <a:effectLst/>
                <a:latin typeface="Times New Roman" panose="02020603050405020304" pitchFamily="18" charset="0"/>
                <a:cs typeface="Times New Roman" panose="02020603050405020304" pitchFamily="18" charset="0"/>
              </a:rPr>
              <a:t> dan </a:t>
            </a:r>
            <a:r>
              <a:rPr lang="en-ID" sz="2000" i="0" dirty="0" err="1">
                <a:solidFill>
                  <a:srgbClr val="202124"/>
                </a:solidFill>
                <a:effectLst/>
                <a:latin typeface="Times New Roman" panose="02020603050405020304" pitchFamily="18" charset="0"/>
                <a:cs typeface="Times New Roman" panose="02020603050405020304" pitchFamily="18" charset="0"/>
              </a:rPr>
              <a:t>sasarannya</a:t>
            </a:r>
            <a:r>
              <a:rPr lang="en-ID" sz="2000" i="0" dirty="0">
                <a:solidFill>
                  <a:srgbClr val="202124"/>
                </a:solidFill>
                <a:effectLst/>
                <a:latin typeface="Times New Roman" panose="02020603050405020304" pitchFamily="18" charset="0"/>
                <a:cs typeface="Times New Roman" panose="02020603050405020304" pitchFamily="18" charset="0"/>
              </a:rPr>
              <a:t>.</a:t>
            </a:r>
            <a:endParaRPr lang="id-ID" sz="2000" i="0" dirty="0">
              <a:solidFill>
                <a:srgbClr val="202124"/>
              </a:solidFill>
              <a:effectLst/>
              <a:latin typeface="Times New Roman" panose="02020603050405020304" pitchFamily="18" charset="0"/>
              <a:cs typeface="Times New Roman" panose="02020603050405020304" pitchFamily="18" charset="0"/>
            </a:endParaRPr>
          </a:p>
          <a:p>
            <a:pPr algn="just"/>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O</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rang yang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sengaja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menggauli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istri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pada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siang</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hari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bulan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Ramadhan,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maka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dia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harus</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membayar</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kafarat</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urutan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sebagai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berikut</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Memerdekakan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budak</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Berpuasa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dua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bulan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berturut-turut</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Memberikan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makan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kepada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60 orang miskin. </a:t>
            </a:r>
            <a:endParaRPr lang="id-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Pembayaran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kafarat</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ini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tidak</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boleh</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memilih</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tetapi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harus</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berdasarkan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urutan</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dari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satu</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sampai</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tiga</a:t>
            </a:r>
            <a:r>
              <a:rPr lang="en-ID" sz="2000"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D"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9821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89A2A3C-5AEA-41BF-F393-B1705FF56825}"/>
              </a:ext>
            </a:extLst>
          </p:cNvPr>
          <p:cNvSpPr txBox="1"/>
          <p:nvPr/>
        </p:nvSpPr>
        <p:spPr>
          <a:xfrm>
            <a:off x="899592" y="204530"/>
            <a:ext cx="7128792" cy="2031325"/>
          </a:xfrm>
          <a:prstGeom prst="rect">
            <a:avLst/>
          </a:prstGeom>
          <a:noFill/>
          <a:ln w="38100">
            <a:solidFill>
              <a:schemeClr val="tx1"/>
            </a:solidFill>
          </a:ln>
        </p:spPr>
        <p:txBody>
          <a:bodyPr wrap="square">
            <a:spAutoFit/>
          </a:bodyPr>
          <a:lstStyle/>
          <a:p>
            <a:pPr algn="just"/>
            <a:r>
              <a:rPr lang="id-ID"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e. Sunah</a:t>
            </a:r>
            <a:r>
              <a:rPr lang="en-ID" b="1" i="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b="1" i="1" kern="12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b="1" i="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b="1" i="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id-ID"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Sunah </a:t>
            </a:r>
            <a:r>
              <a:rPr lang="en-ID"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adalah</a:t>
            </a:r>
            <a:r>
              <a:rPr lang="en-ID"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id-ID"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Menyegerakan berbuka puasa setelah terbenamnya matahari</a:t>
            </a:r>
            <a:r>
              <a:rPr lang="en-ID"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id-ID"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Berbuka denganKurma, dan yang manis, air</a:t>
            </a:r>
            <a:r>
              <a:rPr lang="en-ID"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id-ID" dirty="0">
                <a:solidFill>
                  <a:srgbClr val="212121"/>
                </a:solidFill>
                <a:latin typeface="Times New Roman" panose="02020603050405020304" pitchFamily="18" charset="0"/>
                <a:cs typeface="Times New Roman" panose="02020603050405020304" pitchFamily="18" charset="0"/>
              </a:rPr>
              <a:t>Berdoa</a:t>
            </a:r>
          </a:p>
          <a:p>
            <a:pPr marL="457200" indent="-457200" algn="just">
              <a:buAutoNum type="arabicPeriod"/>
            </a:pPr>
            <a:r>
              <a:rPr lang="id-ID" dirty="0">
                <a:solidFill>
                  <a:srgbClr val="212121"/>
                </a:solidFill>
                <a:latin typeface="Times New Roman" panose="02020603050405020304" pitchFamily="18" charset="0"/>
                <a:cs typeface="Times New Roman" panose="02020603050405020304" pitchFamily="18" charset="0"/>
              </a:rPr>
              <a:t>Sahur dan mengakhirkan sahur 15 menit sebelum fajar</a:t>
            </a:r>
          </a:p>
          <a:p>
            <a:pPr marL="457200" indent="-457200" algn="just">
              <a:buAutoNum type="arabicPeriod"/>
            </a:pPr>
            <a:r>
              <a:rPr lang="id-ID" dirty="0">
                <a:solidFill>
                  <a:srgbClr val="212121"/>
                </a:solidFill>
                <a:latin typeface="Times New Roman" panose="02020603050405020304" pitchFamily="18" charset="0"/>
                <a:cs typeface="Times New Roman" panose="02020603050405020304" pitchFamily="18" charset="0"/>
              </a:rPr>
              <a:t>Iktikaf di masjid, belajar, membaca Al-quran, dan bershadaqah</a:t>
            </a:r>
            <a:endParaRPr lang="en-ID" dirty="0"/>
          </a:p>
        </p:txBody>
      </p:sp>
      <p:sp>
        <p:nvSpPr>
          <p:cNvPr id="3" name="TextBox 2">
            <a:extLst>
              <a:ext uri="{FF2B5EF4-FFF2-40B4-BE49-F238E27FC236}">
                <a16:creationId xmlns:a16="http://schemas.microsoft.com/office/drawing/2014/main" id="{B00661A7-E7C6-9746-7B6B-4DC88FECD197}"/>
              </a:ext>
            </a:extLst>
          </p:cNvPr>
          <p:cNvSpPr txBox="1"/>
          <p:nvPr/>
        </p:nvSpPr>
        <p:spPr>
          <a:xfrm>
            <a:off x="899592" y="2699648"/>
            <a:ext cx="7128792" cy="1754326"/>
          </a:xfrm>
          <a:prstGeom prst="rect">
            <a:avLst/>
          </a:prstGeom>
          <a:noFill/>
          <a:ln w="38100">
            <a:solidFill>
              <a:schemeClr val="tx1"/>
            </a:solidFill>
          </a:ln>
        </p:spPr>
        <p:txBody>
          <a:bodyPr wrap="square">
            <a:spAutoFit/>
          </a:bodyPr>
          <a:lstStyle/>
          <a:p>
            <a:pPr algn="just"/>
            <a:r>
              <a:rPr lang="id-ID" b="1" i="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 Boleh berbuka</a:t>
            </a:r>
            <a:r>
              <a:rPr lang="en-ID" b="1" i="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b="1" i="1" kern="12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b="1" i="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b="1" i="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id-ID"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Orang yang diperbolehkan berbuka</a:t>
            </a:r>
            <a:r>
              <a:rPr lang="id-ID"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adalah</a:t>
            </a:r>
            <a:r>
              <a:rPr lang="en-ID"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id-ID"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Orang yang sedang sakit, dan tidak kuasa berpuasa</a:t>
            </a:r>
            <a:r>
              <a:rPr lang="en-ID"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id-ID" dirty="0">
                <a:solidFill>
                  <a:srgbClr val="212121"/>
                </a:solidFill>
                <a:latin typeface="Times New Roman" panose="02020603050405020304" pitchFamily="18" charset="0"/>
                <a:ea typeface="Calibri" panose="020F0502020204030204" pitchFamily="34" charset="0"/>
                <a:cs typeface="Times New Roman" panose="02020603050405020304" pitchFamily="18" charset="0"/>
              </a:rPr>
              <a:t>Musyafir orang yang dalam perjalanan 80,640 KM</a:t>
            </a:r>
            <a:endParaRPr lang="id-ID"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AutoNum type="arabicPeriod"/>
            </a:pPr>
            <a:r>
              <a:rPr lang="id-ID" dirty="0">
                <a:solidFill>
                  <a:srgbClr val="212121"/>
                </a:solidFill>
                <a:latin typeface="Times New Roman" panose="02020603050405020304" pitchFamily="18" charset="0"/>
                <a:cs typeface="Times New Roman" panose="02020603050405020304" pitchFamily="18" charset="0"/>
              </a:rPr>
              <a:t>Orang Tua yang lemah dan tidak lagi kuat berpuasa</a:t>
            </a:r>
          </a:p>
          <a:p>
            <a:pPr marL="457200" indent="-457200" algn="just">
              <a:buAutoNum type="arabicPeriod"/>
            </a:pPr>
            <a:r>
              <a:rPr lang="id-ID" dirty="0">
                <a:solidFill>
                  <a:srgbClr val="212121"/>
                </a:solidFill>
                <a:latin typeface="Times New Roman" panose="02020603050405020304" pitchFamily="18" charset="0"/>
                <a:cs typeface="Times New Roman" panose="02020603050405020304" pitchFamily="18" charset="0"/>
              </a:rPr>
              <a:t>Orang yang sedang hamil atau sedang menyusui</a:t>
            </a:r>
            <a:endParaRPr lang="en-ID" dirty="0"/>
          </a:p>
        </p:txBody>
      </p:sp>
      <p:sp>
        <p:nvSpPr>
          <p:cNvPr id="4" name="Title 1">
            <a:extLst>
              <a:ext uri="{FF2B5EF4-FFF2-40B4-BE49-F238E27FC236}">
                <a16:creationId xmlns:a16="http://schemas.microsoft.com/office/drawing/2014/main" id="{B904766C-BA3C-8179-4323-39776182EED7}"/>
              </a:ext>
            </a:extLst>
          </p:cNvPr>
          <p:cNvSpPr txBox="1">
            <a:spLocks/>
          </p:cNvSpPr>
          <p:nvPr/>
        </p:nvSpPr>
        <p:spPr>
          <a:xfrm>
            <a:off x="899592" y="2235855"/>
            <a:ext cx="7128792" cy="411069"/>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d-ID" sz="2400" b="1" dirty="0">
                <a:solidFill>
                  <a:srgbClr val="00B050"/>
                </a:solidFill>
                <a:latin typeface="Times New Roman" panose="02020603050405020304" pitchFamily="18" charset="0"/>
                <a:cs typeface="Times New Roman" panose="02020603050405020304" pitchFamily="18" charset="0"/>
              </a:rPr>
              <a:t>5. Boleh berbuka dan mengqada Puasa</a:t>
            </a:r>
            <a:endParaRPr lang="en-ID" sz="2400" b="1" dirty="0">
              <a:solidFill>
                <a:srgbClr val="00B05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08B5EE16-4A9E-64C7-32BF-2DA7C9BECC9C}"/>
              </a:ext>
            </a:extLst>
          </p:cNvPr>
          <p:cNvSpPr txBox="1"/>
          <p:nvPr/>
        </p:nvSpPr>
        <p:spPr>
          <a:xfrm>
            <a:off x="899592" y="4581723"/>
            <a:ext cx="7128792" cy="1754326"/>
          </a:xfrm>
          <a:prstGeom prst="rect">
            <a:avLst/>
          </a:prstGeom>
          <a:noFill/>
          <a:ln w="38100">
            <a:solidFill>
              <a:schemeClr val="tx1"/>
            </a:solidFill>
          </a:ln>
        </p:spPr>
        <p:txBody>
          <a:bodyPr wrap="square">
            <a:spAutoFit/>
          </a:bodyPr>
          <a:lstStyle/>
          <a:p>
            <a:pPr algn="just"/>
            <a:r>
              <a:rPr lang="id-ID"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b. Mengqada</a:t>
            </a:r>
            <a:r>
              <a:rPr lang="en-ID" b="1" i="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b="1" i="1" kern="12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Puasa</a:t>
            </a:r>
            <a:endParaRPr lang="id-ID" b="1" i="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D" i="0" dirty="0" err="1">
                <a:solidFill>
                  <a:srgbClr val="202124"/>
                </a:solidFill>
                <a:effectLst/>
                <a:latin typeface="Times New Roman" panose="02020603050405020304" pitchFamily="18" charset="0"/>
                <a:cs typeface="Times New Roman" panose="02020603050405020304" pitchFamily="18" charset="0"/>
              </a:rPr>
              <a:t>Qadha</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puasa</a:t>
            </a:r>
            <a:r>
              <a:rPr lang="en-ID" i="0" dirty="0">
                <a:solidFill>
                  <a:srgbClr val="202124"/>
                </a:solidFill>
                <a:effectLst/>
                <a:latin typeface="Times New Roman" panose="02020603050405020304" pitchFamily="18" charset="0"/>
                <a:cs typeface="Times New Roman" panose="02020603050405020304" pitchFamily="18" charset="0"/>
              </a:rPr>
              <a:t> Ramadhan </a:t>
            </a:r>
            <a:r>
              <a:rPr lang="en-ID" i="0" dirty="0" err="1">
                <a:solidFill>
                  <a:srgbClr val="202124"/>
                </a:solidFill>
                <a:effectLst/>
                <a:latin typeface="Times New Roman" panose="02020603050405020304" pitchFamily="18" charset="0"/>
                <a:cs typeface="Times New Roman" panose="02020603050405020304" pitchFamily="18" charset="0"/>
              </a:rPr>
              <a:t>adalah</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sebuah</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puasa</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pengganti</a:t>
            </a:r>
            <a:r>
              <a:rPr lang="en-ID" i="0" dirty="0">
                <a:solidFill>
                  <a:srgbClr val="202124"/>
                </a:solidFill>
                <a:effectLst/>
                <a:latin typeface="Times New Roman" panose="02020603050405020304" pitchFamily="18" charset="0"/>
                <a:cs typeface="Times New Roman" panose="02020603050405020304" pitchFamily="18" charset="0"/>
              </a:rPr>
              <a:t> yang </a:t>
            </a:r>
            <a:r>
              <a:rPr lang="en-ID" i="0" dirty="0" err="1">
                <a:solidFill>
                  <a:srgbClr val="202124"/>
                </a:solidFill>
                <a:effectLst/>
                <a:latin typeface="Times New Roman" panose="02020603050405020304" pitchFamily="18" charset="0"/>
                <a:cs typeface="Times New Roman" panose="02020603050405020304" pitchFamily="18" charset="0"/>
              </a:rPr>
              <a:t>dilakukan</a:t>
            </a:r>
            <a:r>
              <a:rPr lang="en-ID" i="0" dirty="0">
                <a:solidFill>
                  <a:srgbClr val="202124"/>
                </a:solidFill>
                <a:effectLst/>
                <a:latin typeface="Times New Roman" panose="02020603050405020304" pitchFamily="18" charset="0"/>
                <a:cs typeface="Times New Roman" panose="02020603050405020304" pitchFamily="18" charset="0"/>
              </a:rPr>
              <a:t> oleh </a:t>
            </a:r>
            <a:r>
              <a:rPr lang="en-ID" i="0" dirty="0" err="1">
                <a:solidFill>
                  <a:srgbClr val="202124"/>
                </a:solidFill>
                <a:effectLst/>
                <a:latin typeface="Times New Roman" panose="02020603050405020304" pitchFamily="18" charset="0"/>
                <a:cs typeface="Times New Roman" panose="02020603050405020304" pitchFamily="18" charset="0"/>
              </a:rPr>
              <a:t>seseorang</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untuk</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membayar</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hutang</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puasa</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Seperti</a:t>
            </a:r>
            <a:r>
              <a:rPr lang="en-ID" i="0" dirty="0">
                <a:solidFill>
                  <a:srgbClr val="202124"/>
                </a:solidFill>
                <a:effectLst/>
                <a:latin typeface="Times New Roman" panose="02020603050405020304" pitchFamily="18" charset="0"/>
                <a:cs typeface="Times New Roman" panose="02020603050405020304" pitchFamily="18" charset="0"/>
              </a:rPr>
              <a:t> yang </a:t>
            </a:r>
            <a:r>
              <a:rPr lang="en-ID" i="0" dirty="0" err="1">
                <a:solidFill>
                  <a:srgbClr val="202124"/>
                </a:solidFill>
                <a:effectLst/>
                <a:latin typeface="Times New Roman" panose="02020603050405020304" pitchFamily="18" charset="0"/>
                <a:cs typeface="Times New Roman" panose="02020603050405020304" pitchFamily="18" charset="0"/>
              </a:rPr>
              <a:t>telah</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diketahui</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kalau</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ada</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beberapa</a:t>
            </a:r>
            <a:r>
              <a:rPr lang="en-ID" i="0" dirty="0">
                <a:solidFill>
                  <a:srgbClr val="202124"/>
                </a:solidFill>
                <a:effectLst/>
                <a:latin typeface="Times New Roman" panose="02020603050405020304" pitchFamily="18" charset="0"/>
                <a:cs typeface="Times New Roman" panose="02020603050405020304" pitchFamily="18" charset="0"/>
              </a:rPr>
              <a:t> orang </a:t>
            </a:r>
            <a:r>
              <a:rPr lang="en-ID" i="0" dirty="0" err="1">
                <a:solidFill>
                  <a:srgbClr val="202124"/>
                </a:solidFill>
                <a:effectLst/>
                <a:latin typeface="Times New Roman" panose="02020603050405020304" pitchFamily="18" charset="0"/>
                <a:cs typeface="Times New Roman" panose="02020603050405020304" pitchFamily="18" charset="0"/>
              </a:rPr>
              <a:t>dalam</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keadaan</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tertentu</a:t>
            </a:r>
            <a:r>
              <a:rPr lang="en-ID" i="0" dirty="0">
                <a:solidFill>
                  <a:srgbClr val="202124"/>
                </a:solidFill>
                <a:effectLst/>
                <a:latin typeface="Times New Roman" panose="02020603050405020304" pitchFamily="18" charset="0"/>
                <a:cs typeface="Times New Roman" panose="02020603050405020304" pitchFamily="18" charset="0"/>
              </a:rPr>
              <a:t> yang </a:t>
            </a:r>
            <a:r>
              <a:rPr lang="en-ID" i="0" dirty="0" err="1">
                <a:solidFill>
                  <a:srgbClr val="202124"/>
                </a:solidFill>
                <a:effectLst/>
                <a:latin typeface="Times New Roman" panose="02020603050405020304" pitchFamily="18" charset="0"/>
                <a:cs typeface="Times New Roman" panose="02020603050405020304" pitchFamily="18" charset="0"/>
              </a:rPr>
              <a:t>boleh</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meninggalkan</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puasa</a:t>
            </a:r>
            <a:r>
              <a:rPr lang="en-ID" i="0" dirty="0">
                <a:solidFill>
                  <a:srgbClr val="202124"/>
                </a:solidFill>
                <a:effectLst/>
                <a:latin typeface="Times New Roman" panose="02020603050405020304" pitchFamily="18" charset="0"/>
                <a:cs typeface="Times New Roman" panose="02020603050405020304" pitchFamily="18" charset="0"/>
              </a:rPr>
              <a:t> di </a:t>
            </a:r>
            <a:r>
              <a:rPr lang="en-ID" i="0" dirty="0" err="1">
                <a:solidFill>
                  <a:srgbClr val="202124"/>
                </a:solidFill>
                <a:effectLst/>
                <a:latin typeface="Times New Roman" panose="02020603050405020304" pitchFamily="18" charset="0"/>
                <a:cs typeface="Times New Roman" panose="02020603050405020304" pitchFamily="18" charset="0"/>
              </a:rPr>
              <a:t>bulan</a:t>
            </a:r>
            <a:r>
              <a:rPr lang="en-ID" i="0" dirty="0">
                <a:solidFill>
                  <a:srgbClr val="202124"/>
                </a:solidFill>
                <a:effectLst/>
                <a:latin typeface="Times New Roman" panose="02020603050405020304" pitchFamily="18" charset="0"/>
                <a:cs typeface="Times New Roman" panose="02020603050405020304" pitchFamily="18" charset="0"/>
              </a:rPr>
              <a:t> Ramadhan. </a:t>
            </a:r>
            <a:r>
              <a:rPr lang="en-ID" i="0" dirty="0" err="1">
                <a:solidFill>
                  <a:srgbClr val="202124"/>
                </a:solidFill>
                <a:effectLst/>
                <a:latin typeface="Times New Roman" panose="02020603050405020304" pitchFamily="18" charset="0"/>
                <a:cs typeface="Times New Roman" panose="02020603050405020304" pitchFamily="18" charset="0"/>
              </a:rPr>
              <a:t>Tapi</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haruskah</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menggantinya</a:t>
            </a:r>
            <a:r>
              <a:rPr lang="en-ID" i="0" dirty="0">
                <a:solidFill>
                  <a:srgbClr val="202124"/>
                </a:solidFill>
                <a:effectLst/>
                <a:latin typeface="Times New Roman" panose="02020603050405020304" pitchFamily="18" charset="0"/>
                <a:cs typeface="Times New Roman" panose="02020603050405020304" pitchFamily="18" charset="0"/>
              </a:rPr>
              <a:t> di lain </a:t>
            </a:r>
            <a:r>
              <a:rPr lang="en-ID" i="0" dirty="0" err="1">
                <a:solidFill>
                  <a:srgbClr val="202124"/>
                </a:solidFill>
                <a:effectLst/>
                <a:latin typeface="Times New Roman" panose="02020603050405020304" pitchFamily="18" charset="0"/>
                <a:cs typeface="Times New Roman" panose="02020603050405020304" pitchFamily="18" charset="0"/>
              </a:rPr>
              <a:t>hari</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atau</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disebut</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sebagai</a:t>
            </a:r>
            <a:r>
              <a:rPr lang="en-ID" i="0" dirty="0">
                <a:solidFill>
                  <a:srgbClr val="202124"/>
                </a:solidFill>
                <a:effectLst/>
                <a:latin typeface="Times New Roman" panose="02020603050405020304" pitchFamily="18" charset="0"/>
                <a:cs typeface="Times New Roman" panose="02020603050405020304" pitchFamily="18" charset="0"/>
              </a:rPr>
              <a:t> </a:t>
            </a:r>
            <a:r>
              <a:rPr lang="en-ID" i="0" dirty="0" err="1">
                <a:solidFill>
                  <a:srgbClr val="202124"/>
                </a:solidFill>
                <a:effectLst/>
                <a:latin typeface="Times New Roman" panose="02020603050405020304" pitchFamily="18" charset="0"/>
                <a:cs typeface="Times New Roman" panose="02020603050405020304" pitchFamily="18" charset="0"/>
              </a:rPr>
              <a:t>hutang</a:t>
            </a:r>
            <a:r>
              <a:rPr lang="en-ID" i="0" dirty="0">
                <a:solidFill>
                  <a:srgbClr val="202124"/>
                </a:solidFill>
                <a:effectLst/>
                <a:latin typeface="Times New Roman" panose="02020603050405020304" pitchFamily="18" charset="0"/>
                <a:cs typeface="Times New Roman" panose="02020603050405020304" pitchFamily="18" charset="0"/>
              </a:rPr>
              <a:t>.</a:t>
            </a:r>
            <a:r>
              <a:rPr lang="en-ID"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83727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EEACA6-2EA6-6B33-A642-A6B916677843}"/>
              </a:ext>
            </a:extLst>
          </p:cNvPr>
          <p:cNvSpPr txBox="1"/>
          <p:nvPr/>
        </p:nvSpPr>
        <p:spPr>
          <a:xfrm>
            <a:off x="899592" y="551289"/>
            <a:ext cx="7560840" cy="5755422"/>
          </a:xfrm>
          <a:prstGeom prst="rect">
            <a:avLst/>
          </a:prstGeom>
          <a:noFill/>
        </p:spPr>
        <p:txBody>
          <a:bodyPr wrap="square">
            <a:spAutoFit/>
          </a:bodyPr>
          <a:lstStyle/>
          <a:p>
            <a:pPr algn="just"/>
            <a:r>
              <a:rPr lang="id-ID" sz="1600" b="1" i="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Keterangan :</a:t>
            </a:r>
            <a:r>
              <a:rPr lang="id-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Semua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hal</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membatalkan</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di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atas</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hanya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wajib</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mengqadha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mengganti</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di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luar</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bulan</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Ramadhan. </a:t>
            </a:r>
            <a:endParaRPr lang="id-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Bagi</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orang yang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batal</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puasanya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karena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bersetubuh</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istrinya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maka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dia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wajib</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membayar</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kafarat</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Berdasarkan</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sabda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Rasulullah SAW:</a:t>
            </a:r>
            <a:endParaRPr lang="id-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ar-AE"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جَاءَ رَجُلٌ إلَى النّبِي</a:t>
            </a:r>
            <a:endParaRPr lang="id-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ar-AE"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صلى الله عليه وسلم  فقالَ: هَلَكْتُ يا رَسُوْلَ الله. قال:وَمَا لَكَ ؟ قال: وَقَعْتُ عَلَى امْرَأتِي فَي رَمَضَانَ. قالَ: هَلْ تَجِدُ رَقَبَةً تُعْتِقُهَا ؟ قال: لا. قال: فَهَلْ تَسْتَطِيْعُ أنْ تَصُوْمَ شَهْرَيْنِ مُتَتَابِعَيْنِ؟ قاَلَ: لاَ. قاَلَ: فَهَلْ تَجِدُ إطْعَامَ سِتِّْينَ مِسْكَيْنًا. قال: لا. قال أبو هريرة: ثم جلس فأتى النبي صلى الله عليه وسلم  بِعِرَقٍ فِيْهِ تَمْرٌ. قال: تَصَدَّقْ بِهَذَا. قال: يا رسولَ اللهِ أعَلَى أفْقَرَ مِنِّي واللهِ مَا بَيْنَ لَابَتَيْهَا يُرِيْدُ الحَرَّتيْنِ أهْلُ بِيْتٍ أفْقَرُ مِنْ أهْلِ بَيْتِي فَضَحِكَ النَّبِيُّ حَتَّى  أنْيَابُهُ، وقال: اذْهَبْ، فَأطْعِمْهُ أهْلَكَ </a:t>
            </a:r>
            <a:r>
              <a:rPr lang="id-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just"/>
            <a:endParaRPr lang="id-ID" sz="1600" i="1" dirty="0">
              <a:solidFill>
                <a:srgbClr val="212121"/>
              </a:solidFill>
              <a:latin typeface="Times New Roman" panose="02020603050405020304" pitchFamily="18" charset="0"/>
              <a:ea typeface="Calibri" panose="020F0502020204030204" pitchFamily="34" charset="0"/>
              <a:cs typeface="Times New Roman" panose="02020603050405020304" pitchFamily="18" charset="0"/>
            </a:endParaRPr>
          </a:p>
          <a:p>
            <a:pPr algn="just"/>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Seorang</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laki-Iaki</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datang</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menghadap</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Nabi SAW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lalu</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berkata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Celaka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ya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Rasulullah!" Nabi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bertanya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Apa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membuatmu</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celaka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Ia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menjawab</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“Saya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telah</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menggauli</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istri</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saya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pada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siang</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bulan</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Ramadhan."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Kemudian</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Nabi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bertanya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Apakah</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kamu</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punya uang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untuk</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memerdekakan</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budak</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Dia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menjawab</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Tidak</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punya.” Nabi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bertanya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Apakah</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kamu</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sanggup</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berpuasa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dua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bulan</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berturur-turut</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Ia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menjawab</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Tidak</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Nabi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bertanya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lagi</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Apa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kamu</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punya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makanan</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untuk</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engkau</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berikan</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kepada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enam</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puluh</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fakir miskin?"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Ia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menjawab</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Tidak</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punya.” Nabi pun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terdiam</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kemudian</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Nabi SAW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mendapat</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hadiah</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sekeranjang</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kurma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Lalu Nabi SAW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bersabda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Ambillah</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kurma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ini</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lalu</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sedekahkanlah</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Ia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berkata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Ya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Rasulullah,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apakah</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ini</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disedekahkan</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kepada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orang yang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lebih</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miskin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dari</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pada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saya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padahal</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tidak</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ada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lebih</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miskin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dari</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keluarga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saya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Maka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Nabi pun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tersenyum</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hingga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nampak</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giginya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lalu</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Beliau</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bersabda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Pergilah</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berikan</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makanan</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ini</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kepada</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i="1" kern="1200" dirty="0" err="1">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keluargamu</a:t>
            </a:r>
            <a:r>
              <a:rPr lang="en-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 (HR. Bukhari dan Muslim)</a:t>
            </a:r>
            <a:r>
              <a:rPr lang="id-ID" sz="1600" i="1" kern="12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D" sz="1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17460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1531</TotalTime>
  <Words>2001</Words>
  <Application>Microsoft Office PowerPoint</Application>
  <PresentationFormat>On-screen Show (4:3)</PresentationFormat>
  <Paragraphs>168</Paragraphs>
  <Slides>13</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13</vt:i4>
      </vt:variant>
    </vt:vector>
  </HeadingPairs>
  <TitlesOfParts>
    <vt:vector size="24" baseType="lpstr">
      <vt:lpstr>Aharoni</vt:lpstr>
      <vt:lpstr>Algerian</vt:lpstr>
      <vt:lpstr>Amiri</vt:lpstr>
      <vt:lpstr>Arial</vt:lpstr>
      <vt:lpstr>Bernard MT Condensed</vt:lpstr>
      <vt:lpstr>Calibri</vt:lpstr>
      <vt:lpstr>inherit</vt:lpstr>
      <vt:lpstr>Times New Roman</vt:lpstr>
      <vt:lpstr>Trebuchet MS</vt:lpstr>
      <vt:lpstr>Wingdings 3</vt:lpstr>
      <vt:lpstr>Facet</vt:lpstr>
      <vt:lpstr>PAI-Pertemuan ke 11</vt:lpstr>
      <vt:lpstr>1. Pengertian Puasa</vt:lpstr>
      <vt:lpstr>2. Tujuan, dan Fungsi  Puasa</vt:lpstr>
      <vt:lpstr>3. Macam-macam Puasa</vt:lpstr>
      <vt:lpstr>PowerPoint Presentation</vt:lpstr>
      <vt:lpstr>PowerPoint Presentation</vt:lpstr>
      <vt:lpstr>PowerPoint Presentation</vt:lpstr>
      <vt:lpstr>PowerPoint Presentation</vt:lpstr>
      <vt:lpstr>PowerPoint Presentation</vt:lpstr>
      <vt:lpstr>Materi tambahan</vt:lpstr>
      <vt:lpstr>PowerPoint Presentation</vt:lpstr>
      <vt:lpstr>PowerPoint Presentation</vt:lpstr>
      <vt:lpstr>Selesai...</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PAI-Pertemuan ke 5</dc:title>
  <dc:creator>ismail - [2010]</dc:creator>
  <cp:lastModifiedBy>fariharahmah429@gmail.com</cp:lastModifiedBy>
  <cp:revision>96</cp:revision>
  <dcterms:created xsi:type="dcterms:W3CDTF">2022-10-08T11:24:52Z</dcterms:created>
  <dcterms:modified xsi:type="dcterms:W3CDTF">2025-11-30T12:27:44Z</dcterms:modified>
</cp:coreProperties>
</file>